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BLaYP9afXys6BBzB8N3rOYyS2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8" autoAdjust="0"/>
  </p:normalViewPr>
  <p:slideViewPr>
    <p:cSldViewPr snapToGrid="0">
      <p:cViewPr varScale="1">
        <p:scale>
          <a:sx n="61" d="100"/>
          <a:sy n="61" d="100"/>
        </p:scale>
        <p:origin x="6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2 without and added images from the partner. </a:t>
            </a: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PSM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an example of one of our proactive check-ins, where the bot checks in with a student to see how they are feeling.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Gus the Gorilla from Pittsburg State checking in with a student asking her how she is feeling about the start of the term.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 says she's nervous... that she's nervous because of academics... the bot digs a little bit deeper... you can see the first few questions were more structured like a multiple-choice which is a low barrier to entry for students, but then we ask for more open-ended feedback as the conversation goes on... You can see here the conversation "ended" but the student has a follow-up question, and the bot is able to react with an answer from the knowledge base... and then you say see that our bots also have a bit of a personality.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what you just saw here is what's happening every week after we launch the chatbot; the bot is reaching out to students to see how they are doing and students are able to ask the bot questions. </a:t>
            </a:r>
            <a:endParaRPr/>
          </a:p>
        </p:txBody>
      </p:sp>
      <p:sp>
        <p:nvSpPr>
          <p:cNvPr id="237" name="Google Shape;237;p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C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1028700" y="2387771"/>
            <a:ext cx="5558594" cy="1125497"/>
          </a:xfrm>
          <a:custGeom>
            <a:avLst/>
            <a:gdLst/>
            <a:ahLst/>
            <a:cxnLst/>
            <a:rect l="l" t="t" r="r" b="b"/>
            <a:pathLst>
              <a:path w="1773092" h="359014" extrusionOk="0">
                <a:moveTo>
                  <a:pt x="0" y="0"/>
                </a:moveTo>
                <a:lnTo>
                  <a:pt x="1773092" y="0"/>
                </a:lnTo>
                <a:lnTo>
                  <a:pt x="1773092" y="359014"/>
                </a:lnTo>
                <a:lnTo>
                  <a:pt x="0" y="359014"/>
                </a:lnTo>
                <a:close/>
              </a:path>
            </a:pathLst>
          </a:custGeom>
          <a:solidFill>
            <a:srgbClr val="445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28700" y="1028700"/>
            <a:ext cx="11513111" cy="1406696"/>
          </a:xfrm>
          <a:custGeom>
            <a:avLst/>
            <a:gdLst/>
            <a:ahLst/>
            <a:cxnLst/>
            <a:rect l="l" t="t" r="r" b="b"/>
            <a:pathLst>
              <a:path w="3672477" h="448711" extrusionOk="0">
                <a:moveTo>
                  <a:pt x="0" y="0"/>
                </a:moveTo>
                <a:lnTo>
                  <a:pt x="3672477" y="0"/>
                </a:lnTo>
                <a:lnTo>
                  <a:pt x="3672477" y="448711"/>
                </a:lnTo>
                <a:lnTo>
                  <a:pt x="0" y="448711"/>
                </a:lnTo>
                <a:close/>
              </a:path>
            </a:pathLst>
          </a:custGeom>
          <a:solidFill>
            <a:srgbClr val="445C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28700" y="1216577"/>
            <a:ext cx="11087686" cy="279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Seattle Pacific University </a:t>
            </a:r>
            <a:r>
              <a:rPr lang="en-US" sz="77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+ </a:t>
            </a:r>
            <a:endParaRPr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EdSights</a:t>
            </a:r>
            <a:endParaRPr sz="7200" dirty="0"/>
          </a:p>
        </p:txBody>
      </p:sp>
      <p:sp>
        <p:nvSpPr>
          <p:cNvPr id="95" name="Google Shape;95;p1"/>
          <p:cNvSpPr/>
          <p:nvPr/>
        </p:nvSpPr>
        <p:spPr>
          <a:xfrm>
            <a:off x="10378749" y="-88900"/>
            <a:ext cx="12911810" cy="12911810"/>
          </a:xfrm>
          <a:custGeom>
            <a:avLst/>
            <a:gdLst/>
            <a:ahLst/>
            <a:cxnLst/>
            <a:rect l="l" t="t" r="r" b="b"/>
            <a:pathLst>
              <a:path w="12911810" h="12911810" extrusionOk="0">
                <a:moveTo>
                  <a:pt x="0" y="0"/>
                </a:moveTo>
                <a:lnTo>
                  <a:pt x="12911811" y="0"/>
                </a:lnTo>
                <a:lnTo>
                  <a:pt x="12911811" y="12911810"/>
                </a:lnTo>
                <a:lnTo>
                  <a:pt x="0" y="12911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B89DD-F91C-EC9A-3974-C514174C7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0811" y="-1851336"/>
            <a:ext cx="11087686" cy="13218148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FD4B4053-DAD5-D718-3092-EC9A12E41D3F}"/>
              </a:ext>
            </a:extLst>
          </p:cNvPr>
          <p:cNvSpPr txBox="1"/>
          <p:nvPr/>
        </p:nvSpPr>
        <p:spPr>
          <a:xfrm>
            <a:off x="1028700" y="7725449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i="0" u="none" strike="noStrike" cap="none" dirty="0">
                <a:solidFill>
                  <a:schemeClr val="tx2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Launching </a:t>
            </a:r>
          </a:p>
          <a:p>
            <a:r>
              <a:rPr lang="en-US" sz="4800" b="1" dirty="0">
                <a:solidFill>
                  <a:srgbClr val="FFFFFF"/>
                </a:solidFill>
                <a:latin typeface="Avenir"/>
                <a:sym typeface="Avenir"/>
              </a:rPr>
              <a:t>End of May 2026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 rot="5400000">
            <a:off x="9947905" y="1901725"/>
            <a:ext cx="10287000" cy="6483549"/>
          </a:xfrm>
          <a:custGeom>
            <a:avLst/>
            <a:gdLst/>
            <a:ahLst/>
            <a:cxnLst/>
            <a:rect l="l" t="t" r="r" b="b"/>
            <a:pathLst>
              <a:path w="1820593" h="1147458" extrusionOk="0">
                <a:moveTo>
                  <a:pt x="0" y="0"/>
                </a:moveTo>
                <a:lnTo>
                  <a:pt x="1820593" y="0"/>
                </a:lnTo>
                <a:lnTo>
                  <a:pt x="1820593" y="1147458"/>
                </a:lnTo>
                <a:lnTo>
                  <a:pt x="0" y="1147458"/>
                </a:lnTo>
                <a:close/>
              </a:path>
            </a:pathLst>
          </a:custGeom>
          <a:solidFill>
            <a:srgbClr val="F4F5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3358125" y="1820493"/>
            <a:ext cx="3466560" cy="6646013"/>
          </a:xfrm>
          <a:custGeom>
            <a:avLst/>
            <a:gdLst/>
            <a:ahLst/>
            <a:cxnLst/>
            <a:rect l="l" t="t" r="r" b="b"/>
            <a:pathLst>
              <a:path w="3466560" h="6646013" extrusionOk="0">
                <a:moveTo>
                  <a:pt x="0" y="0"/>
                </a:moveTo>
                <a:lnTo>
                  <a:pt x="3466560" y="0"/>
                </a:lnTo>
                <a:lnTo>
                  <a:pt x="3466560" y="6646014"/>
                </a:lnTo>
                <a:lnTo>
                  <a:pt x="0" y="6646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66687" y="2215517"/>
            <a:ext cx="1333985" cy="246787"/>
          </a:xfrm>
          <a:custGeom>
            <a:avLst/>
            <a:gdLst/>
            <a:ahLst/>
            <a:cxnLst/>
            <a:rect l="l" t="t" r="r" b="b"/>
            <a:pathLst>
              <a:path w="1333985" h="246787" extrusionOk="0">
                <a:moveTo>
                  <a:pt x="0" y="0"/>
                </a:moveTo>
                <a:lnTo>
                  <a:pt x="1333985" y="0"/>
                </a:lnTo>
                <a:lnTo>
                  <a:pt x="1333985" y="246787"/>
                </a:lnTo>
                <a:lnTo>
                  <a:pt x="0" y="246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366675" y="3836202"/>
            <a:ext cx="9602100" cy="418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0876" marR="0" lvl="1" indent="-345437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Char char="•"/>
            </a:pPr>
            <a:r>
              <a:rPr lang="en-US" sz="3199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3199" dirty="0">
                <a:solidFill>
                  <a:srgbClr val="D02C3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199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is a chatbot that answers questions, checks in about your experience at </a:t>
            </a:r>
            <a:r>
              <a:rPr lang="en-US" sz="3199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SPU,</a:t>
            </a:r>
            <a:r>
              <a:rPr lang="en-US" sz="3199" dirty="0">
                <a:solidFill>
                  <a:srgbClr val="D02C3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199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and shares resources</a:t>
            </a:r>
            <a:endParaRPr dirty="0"/>
          </a:p>
          <a:p>
            <a:pPr marL="0" marR="0" lvl="0" indent="0" algn="l" rtl="0">
              <a:lnSpc>
                <a:spcPct val="74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90876" marR="0" lvl="1" indent="-345437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Char char="•"/>
            </a:pPr>
            <a:r>
              <a:rPr lang="en-US" sz="3199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Think of </a:t>
            </a:r>
            <a:r>
              <a:rPr lang="en-US" sz="3199" b="0" i="0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3199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as a "Siri" built for SPU</a:t>
            </a:r>
            <a:endParaRPr lang="en-US" dirty="0"/>
          </a:p>
          <a:p>
            <a:pPr marL="0" marR="0" lvl="0" indent="0" algn="l" rtl="0">
              <a:lnSpc>
                <a:spcPct val="7499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199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90876" marR="0" lvl="1" indent="-345437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Char char="•"/>
            </a:pPr>
            <a:r>
              <a:rPr lang="en-US" sz="3199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3199" dirty="0">
                <a:solidFill>
                  <a:srgbClr val="D02C3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199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also</a:t>
            </a:r>
            <a:r>
              <a:rPr lang="en-US" sz="3199" dirty="0">
                <a:solidFill>
                  <a:srgbClr val="D02C3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199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listens to your feedback and shares it with </a:t>
            </a:r>
            <a:r>
              <a:rPr lang="en-US" sz="3199" b="0" i="0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SPU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366687" y="2740065"/>
            <a:ext cx="8261738" cy="68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dirty="0">
                <a:solidFill>
                  <a:srgbClr val="445CFF"/>
                </a:solidFill>
                <a:latin typeface="Avenir"/>
                <a:ea typeface="Avenir"/>
                <a:cs typeface="Avenir"/>
                <a:sym typeface="Avenir"/>
              </a:rPr>
              <a:t>Your friendly AI SMS chatbot</a:t>
            </a:r>
            <a:endParaRPr dirty="0"/>
          </a:p>
        </p:txBody>
      </p:sp>
      <p:sp>
        <p:nvSpPr>
          <p:cNvPr id="107" name="Google Shape;107;p2"/>
          <p:cNvSpPr txBox="1"/>
          <p:nvPr/>
        </p:nvSpPr>
        <p:spPr>
          <a:xfrm>
            <a:off x="1366687" y="895350"/>
            <a:ext cx="9900026" cy="140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99" b="1" dirty="0">
                <a:solidFill>
                  <a:srgbClr val="445CFF"/>
                </a:solidFill>
                <a:latin typeface="Avenir"/>
                <a:ea typeface="Avenir"/>
                <a:cs typeface="Avenir"/>
                <a:sym typeface="Avenir"/>
              </a:rPr>
              <a:t>Meet TALON</a:t>
            </a:r>
            <a:endParaRPr dirty="0"/>
          </a:p>
        </p:txBody>
      </p:sp>
      <p:sp>
        <p:nvSpPr>
          <p:cNvPr id="108" name="Google Shape;108;p2"/>
          <p:cNvSpPr/>
          <p:nvPr/>
        </p:nvSpPr>
        <p:spPr>
          <a:xfrm>
            <a:off x="13450041" y="3084870"/>
            <a:ext cx="3573584" cy="3791601"/>
          </a:xfrm>
          <a:custGeom>
            <a:avLst/>
            <a:gdLst/>
            <a:ahLst/>
            <a:cxnLst/>
            <a:rect l="l" t="t" r="r" b="b"/>
            <a:pathLst>
              <a:path w="3573584" h="3791601" extrusionOk="0">
                <a:moveTo>
                  <a:pt x="0" y="0"/>
                </a:moveTo>
                <a:lnTo>
                  <a:pt x="3573584" y="0"/>
                </a:lnTo>
                <a:lnTo>
                  <a:pt x="3573584" y="3791601"/>
                </a:lnTo>
                <a:lnTo>
                  <a:pt x="0" y="3791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15FE8-7DCC-B6BD-8A28-CC9B14467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6887" y="3804303"/>
            <a:ext cx="2129036" cy="26783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C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822365" y="702369"/>
            <a:ext cx="8321635" cy="10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62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028700" y="752475"/>
            <a:ext cx="15803510" cy="26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Text </a:t>
            </a:r>
            <a:r>
              <a:rPr lang="en-US" sz="62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62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for Immediate Help 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028700" y="2188733"/>
            <a:ext cx="1588149" cy="293808"/>
          </a:xfrm>
          <a:custGeom>
            <a:avLst/>
            <a:gdLst/>
            <a:ahLst/>
            <a:cxnLst/>
            <a:rect l="l" t="t" r="r" b="b"/>
            <a:pathLst>
              <a:path w="1588149" h="293808" extrusionOk="0">
                <a:moveTo>
                  <a:pt x="0" y="0"/>
                </a:moveTo>
                <a:lnTo>
                  <a:pt x="1588149" y="0"/>
                </a:lnTo>
                <a:lnTo>
                  <a:pt x="1588149" y="293808"/>
                </a:lnTo>
                <a:lnTo>
                  <a:pt x="0" y="293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6221128" y="3615371"/>
            <a:ext cx="11550563" cy="725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478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0879" marR="0" lvl="1" indent="-345439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9"/>
              <a:buFont typeface="Arial"/>
              <a:buChar char="•"/>
            </a:pPr>
            <a:r>
              <a:rPr lang="en-US" sz="3199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This means that </a:t>
            </a:r>
            <a:r>
              <a:rPr lang="en-US" sz="3199" b="0" i="0" u="none" strike="noStrike" cap="none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3199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responds 24/7 to any of your questions about </a:t>
            </a:r>
            <a:r>
              <a:rPr lang="en-US" sz="3199" b="0" i="0" u="none" strike="noStrike" cap="none" dirty="0">
                <a:solidFill>
                  <a:schemeClr val="bg1">
                    <a:lumMod val="9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SPU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1381758" marR="0" lvl="2" indent="-460586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9"/>
              <a:buFont typeface="Arial"/>
              <a:buChar char="⚬"/>
            </a:pPr>
            <a:r>
              <a:rPr lang="en-US" sz="3199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 do I apply for scholarships?" to "What are the hours of the Library?"</a:t>
            </a:r>
            <a:endParaRPr dirty="0"/>
          </a:p>
          <a:p>
            <a:pPr marL="0" marR="0" lvl="0" indent="0" algn="l" rtl="0">
              <a:lnSpc>
                <a:spcPct val="770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90879" marR="0" lvl="1" indent="-345439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9"/>
              <a:buFont typeface="Arial"/>
              <a:buChar char="•"/>
            </a:pPr>
            <a:r>
              <a:rPr lang="en-US" sz="3199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Your question can be answered immediately - no lines or appointments needed</a:t>
            </a:r>
            <a:endParaRPr dirty="0"/>
          </a:p>
          <a:p>
            <a:pPr marL="0" marR="0" lvl="0" indent="0" algn="l" rtl="0">
              <a:lnSpc>
                <a:spcPct val="1394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394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394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028700" y="3672267"/>
            <a:ext cx="4626544" cy="4516664"/>
          </a:xfrm>
          <a:custGeom>
            <a:avLst/>
            <a:gdLst/>
            <a:ahLst/>
            <a:cxnLst/>
            <a:rect l="l" t="t" r="r" b="b"/>
            <a:pathLst>
              <a:path w="4626544" h="4516664" extrusionOk="0">
                <a:moveTo>
                  <a:pt x="0" y="0"/>
                </a:moveTo>
                <a:lnTo>
                  <a:pt x="4626544" y="0"/>
                </a:lnTo>
                <a:lnTo>
                  <a:pt x="4626544" y="4516664"/>
                </a:lnTo>
                <a:lnTo>
                  <a:pt x="0" y="4516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 rot="-1854660">
            <a:off x="3262962" y="3871281"/>
            <a:ext cx="1981944" cy="2145542"/>
          </a:xfrm>
          <a:custGeom>
            <a:avLst/>
            <a:gdLst/>
            <a:ahLst/>
            <a:cxnLst/>
            <a:rect l="l" t="t" r="r" b="b"/>
            <a:pathLst>
              <a:path w="1981944" h="2145542" extrusionOk="0">
                <a:moveTo>
                  <a:pt x="0" y="0"/>
                </a:moveTo>
                <a:lnTo>
                  <a:pt x="1981945" y="0"/>
                </a:lnTo>
                <a:lnTo>
                  <a:pt x="1981945" y="2145542"/>
                </a:lnTo>
                <a:lnTo>
                  <a:pt x="0" y="2145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645342" y="3144391"/>
            <a:ext cx="11126400" cy="61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335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can answer your questions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C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822365" y="702369"/>
            <a:ext cx="8321635" cy="10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62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028700" y="914400"/>
            <a:ext cx="15803510" cy="217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Let </a:t>
            </a:r>
            <a:r>
              <a:rPr lang="en-US" sz="63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63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Know How You're Doing</a:t>
            </a:r>
            <a:endParaRPr dirty="0"/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3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028700" y="2153084"/>
            <a:ext cx="1588149" cy="293808"/>
          </a:xfrm>
          <a:custGeom>
            <a:avLst/>
            <a:gdLst/>
            <a:ahLst/>
            <a:cxnLst/>
            <a:rect l="l" t="t" r="r" b="b"/>
            <a:pathLst>
              <a:path w="1588149" h="293808" extrusionOk="0">
                <a:moveTo>
                  <a:pt x="0" y="0"/>
                </a:moveTo>
                <a:lnTo>
                  <a:pt x="1588149" y="0"/>
                </a:lnTo>
                <a:lnTo>
                  <a:pt x="1588149" y="293807"/>
                </a:lnTo>
                <a:lnTo>
                  <a:pt x="0" y="293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232140" y="2817600"/>
            <a:ext cx="4159618" cy="6440700"/>
          </a:xfrm>
          <a:custGeom>
            <a:avLst/>
            <a:gdLst/>
            <a:ahLst/>
            <a:cxnLst/>
            <a:rect l="l" t="t" r="r" b="b"/>
            <a:pathLst>
              <a:path w="4159618" h="6440700" extrusionOk="0">
                <a:moveTo>
                  <a:pt x="0" y="0"/>
                </a:moveTo>
                <a:lnTo>
                  <a:pt x="4159619" y="0"/>
                </a:lnTo>
                <a:lnTo>
                  <a:pt x="4159619" y="6440700"/>
                </a:lnTo>
                <a:lnTo>
                  <a:pt x="0" y="6440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1339860" y="5841797"/>
            <a:ext cx="553318" cy="553318"/>
          </a:xfrm>
          <a:custGeom>
            <a:avLst/>
            <a:gdLst/>
            <a:ahLst/>
            <a:cxnLst/>
            <a:rect l="l" t="t" r="r" b="b"/>
            <a:pathLst>
              <a:path w="553318" h="553318" extrusionOk="0">
                <a:moveTo>
                  <a:pt x="0" y="0"/>
                </a:moveTo>
                <a:lnTo>
                  <a:pt x="553318" y="0"/>
                </a:lnTo>
                <a:lnTo>
                  <a:pt x="553318" y="553318"/>
                </a:lnTo>
                <a:lnTo>
                  <a:pt x="0" y="553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 flipH="1">
            <a:off x="1973862" y="5800708"/>
            <a:ext cx="494362" cy="635497"/>
          </a:xfrm>
          <a:custGeom>
            <a:avLst/>
            <a:gdLst/>
            <a:ahLst/>
            <a:cxnLst/>
            <a:rect l="l" t="t" r="r" b="b"/>
            <a:pathLst>
              <a:path w="494362" h="635497" extrusionOk="0">
                <a:moveTo>
                  <a:pt x="494362" y="0"/>
                </a:moveTo>
                <a:lnTo>
                  <a:pt x="0" y="0"/>
                </a:lnTo>
                <a:lnTo>
                  <a:pt x="0" y="635496"/>
                </a:lnTo>
                <a:lnTo>
                  <a:pt x="494362" y="635496"/>
                </a:lnTo>
                <a:lnTo>
                  <a:pt x="49436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2548907" y="5823762"/>
            <a:ext cx="682358" cy="589387"/>
          </a:xfrm>
          <a:custGeom>
            <a:avLst/>
            <a:gdLst/>
            <a:ahLst/>
            <a:cxnLst/>
            <a:rect l="l" t="t" r="r" b="b"/>
            <a:pathLst>
              <a:path w="682358" h="589387" extrusionOk="0">
                <a:moveTo>
                  <a:pt x="0" y="0"/>
                </a:moveTo>
                <a:lnTo>
                  <a:pt x="682359" y="0"/>
                </a:lnTo>
                <a:lnTo>
                  <a:pt x="682359" y="589388"/>
                </a:lnTo>
                <a:lnTo>
                  <a:pt x="0" y="589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311950" y="5792153"/>
            <a:ext cx="573107" cy="652606"/>
          </a:xfrm>
          <a:custGeom>
            <a:avLst/>
            <a:gdLst/>
            <a:ahLst/>
            <a:cxnLst/>
            <a:rect l="l" t="t" r="r" b="b"/>
            <a:pathLst>
              <a:path w="573107" h="652606" extrusionOk="0">
                <a:moveTo>
                  <a:pt x="0" y="0"/>
                </a:moveTo>
                <a:lnTo>
                  <a:pt x="573106" y="0"/>
                </a:lnTo>
                <a:lnTo>
                  <a:pt x="573106" y="652606"/>
                </a:lnTo>
                <a:lnTo>
                  <a:pt x="0" y="652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6239484" y="3538917"/>
            <a:ext cx="10438338" cy="709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5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2468" marR="0" lvl="1" indent="-356234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99"/>
              <a:buFont typeface="Arial"/>
              <a:buChar char="•"/>
            </a:pPr>
            <a:r>
              <a:rPr lang="en-US" sz="3299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3299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99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will initiate conversations with you every 7-10 days to understand how you are doing and any challenges you are facing. </a:t>
            </a:r>
            <a:endParaRPr dirty="0"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99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12468" marR="0" lvl="1" indent="-356234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99"/>
              <a:buFont typeface="Arial"/>
              <a:buChar char="•"/>
            </a:pPr>
            <a:r>
              <a:rPr lang="en-US" sz="3299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Based on your need, </a:t>
            </a:r>
            <a:r>
              <a:rPr lang="en-US" sz="3299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3299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99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connects you to resources and staff members available at </a:t>
            </a:r>
            <a:r>
              <a:rPr lang="en-US" sz="3299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SPU</a:t>
            </a:r>
            <a:r>
              <a:rPr lang="en-US" sz="3299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dirty="0"/>
          </a:p>
          <a:p>
            <a:pPr marL="0" marR="0" lvl="0" indent="0" algn="l" rtl="0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99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99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99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6597717" y="3106164"/>
            <a:ext cx="9870866" cy="66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9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365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checks in on you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7713117" y="1084327"/>
            <a:ext cx="1878390" cy="1588093"/>
          </a:xfrm>
          <a:custGeom>
            <a:avLst/>
            <a:gdLst/>
            <a:ahLst/>
            <a:cxnLst/>
            <a:rect l="l" t="t" r="r" b="b"/>
            <a:pathLst>
              <a:path w="1878390" h="1588093" extrusionOk="0">
                <a:moveTo>
                  <a:pt x="0" y="0"/>
                </a:moveTo>
                <a:lnTo>
                  <a:pt x="1878390" y="0"/>
                </a:lnTo>
                <a:lnTo>
                  <a:pt x="1878390" y="1588094"/>
                </a:lnTo>
                <a:lnTo>
                  <a:pt x="0" y="1588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10078790" y="1260295"/>
            <a:ext cx="7069565" cy="97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2635" dirty="0">
                <a:solidFill>
                  <a:srgbClr val="D02C3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635" dirty="0">
                <a:solidFill>
                  <a:srgbClr val="0545E2"/>
                </a:solidFill>
                <a:latin typeface="Avenir"/>
                <a:ea typeface="Avenir"/>
                <a:cs typeface="Avenir"/>
                <a:sym typeface="Avenir"/>
              </a:rPr>
              <a:t>will reach out and share more information about the program </a:t>
            </a:r>
            <a:endParaRPr dirty="0"/>
          </a:p>
        </p:txBody>
      </p:sp>
      <p:sp>
        <p:nvSpPr>
          <p:cNvPr id="153" name="Google Shape;153;p5"/>
          <p:cNvSpPr txBox="1"/>
          <p:nvPr/>
        </p:nvSpPr>
        <p:spPr>
          <a:xfrm>
            <a:off x="10078790" y="3349012"/>
            <a:ext cx="7069565" cy="4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dirty="0">
                <a:solidFill>
                  <a:srgbClr val="0545E2"/>
                </a:solidFill>
                <a:latin typeface="Avenir"/>
                <a:ea typeface="Avenir"/>
                <a:cs typeface="Avenir"/>
                <a:sym typeface="Avenir"/>
              </a:rPr>
              <a:t>Text </a:t>
            </a:r>
            <a:r>
              <a:rPr lang="en-US" sz="2635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2635" dirty="0">
                <a:solidFill>
                  <a:srgbClr val="0545E2"/>
                </a:solidFill>
                <a:latin typeface="Avenir"/>
                <a:ea typeface="Avenir"/>
                <a:cs typeface="Avenir"/>
                <a:sym typeface="Avenir"/>
              </a:rPr>
              <a:t> your questions about SPU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0078790" y="7698507"/>
            <a:ext cx="7069565" cy="97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dirty="0">
                <a:solidFill>
                  <a:srgbClr val="0545E2"/>
                </a:solidFill>
                <a:latin typeface="Avenir"/>
                <a:ea typeface="Avenir"/>
                <a:cs typeface="Avenir"/>
                <a:sym typeface="Avenir"/>
              </a:rPr>
              <a:t>Based on how you respond, </a:t>
            </a:r>
            <a:r>
              <a:rPr lang="en-US" sz="2635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2635" dirty="0">
                <a:solidFill>
                  <a:srgbClr val="0545E2"/>
                </a:solidFill>
                <a:latin typeface="Avenir"/>
                <a:ea typeface="Avenir"/>
                <a:cs typeface="Avenir"/>
                <a:sym typeface="Avenir"/>
              </a:rPr>
              <a:t> will connect you with helpful resources</a:t>
            </a:r>
            <a:endParaRPr dirty="0"/>
          </a:p>
        </p:txBody>
      </p:sp>
      <p:grpSp>
        <p:nvGrpSpPr>
          <p:cNvPr id="155" name="Google Shape;155;p5"/>
          <p:cNvGrpSpPr/>
          <p:nvPr/>
        </p:nvGrpSpPr>
        <p:grpSpPr>
          <a:xfrm>
            <a:off x="0" y="-253157"/>
            <a:ext cx="6146800" cy="10540157"/>
            <a:chOff x="0" y="-66675"/>
            <a:chExt cx="1618910" cy="2776008"/>
          </a:xfrm>
        </p:grpSpPr>
        <p:sp>
          <p:nvSpPr>
            <p:cNvPr id="156" name="Google Shape;156;p5"/>
            <p:cNvSpPr/>
            <p:nvPr/>
          </p:nvSpPr>
          <p:spPr>
            <a:xfrm>
              <a:off x="0" y="0"/>
              <a:ext cx="1618910" cy="2709333"/>
            </a:xfrm>
            <a:custGeom>
              <a:avLst/>
              <a:gdLst/>
              <a:ahLst/>
              <a:cxnLst/>
              <a:rect l="l" t="t" r="r" b="b"/>
              <a:pathLst>
                <a:path w="1618910" h="2709333" extrusionOk="0">
                  <a:moveTo>
                    <a:pt x="0" y="0"/>
                  </a:moveTo>
                  <a:lnTo>
                    <a:pt x="1618910" y="0"/>
                  </a:lnTo>
                  <a:lnTo>
                    <a:pt x="16189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45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0" y="-66675"/>
              <a:ext cx="1618910" cy="2776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5"/>
          <p:cNvSpPr txBox="1"/>
          <p:nvPr/>
        </p:nvSpPr>
        <p:spPr>
          <a:xfrm>
            <a:off x="1384300" y="3993431"/>
            <a:ext cx="46101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u="none">
                <a:solidFill>
                  <a:srgbClr val="F0ECEC"/>
                </a:solidFill>
                <a:latin typeface="Avenir"/>
                <a:ea typeface="Avenir"/>
                <a:cs typeface="Avenir"/>
                <a:sym typeface="Avenir"/>
              </a:rPr>
              <a:t>What Comes Next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7713117" y="5369220"/>
            <a:ext cx="1878390" cy="1588093"/>
          </a:xfrm>
          <a:custGeom>
            <a:avLst/>
            <a:gdLst/>
            <a:ahLst/>
            <a:cxnLst/>
            <a:rect l="l" t="t" r="r" b="b"/>
            <a:pathLst>
              <a:path w="1878390" h="1588093" extrusionOk="0">
                <a:moveTo>
                  <a:pt x="0" y="0"/>
                </a:moveTo>
                <a:lnTo>
                  <a:pt x="1878390" y="0"/>
                </a:lnTo>
                <a:lnTo>
                  <a:pt x="1878390" y="1588093"/>
                </a:lnTo>
                <a:lnTo>
                  <a:pt x="0" y="1588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7713117" y="3226774"/>
            <a:ext cx="1878390" cy="1588093"/>
          </a:xfrm>
          <a:custGeom>
            <a:avLst/>
            <a:gdLst/>
            <a:ahLst/>
            <a:cxnLst/>
            <a:rect l="l" t="t" r="r" b="b"/>
            <a:pathLst>
              <a:path w="1878390" h="1588093" extrusionOk="0">
                <a:moveTo>
                  <a:pt x="0" y="0"/>
                </a:moveTo>
                <a:lnTo>
                  <a:pt x="1878390" y="0"/>
                </a:lnTo>
                <a:lnTo>
                  <a:pt x="1878390" y="1588093"/>
                </a:lnTo>
                <a:lnTo>
                  <a:pt x="0" y="1588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7713117" y="7511666"/>
            <a:ext cx="1878390" cy="1588093"/>
          </a:xfrm>
          <a:custGeom>
            <a:avLst/>
            <a:gdLst/>
            <a:ahLst/>
            <a:cxnLst/>
            <a:rect l="l" t="t" r="r" b="b"/>
            <a:pathLst>
              <a:path w="1878390" h="1588093" extrusionOk="0">
                <a:moveTo>
                  <a:pt x="0" y="0"/>
                </a:moveTo>
                <a:lnTo>
                  <a:pt x="1878390" y="0"/>
                </a:lnTo>
                <a:lnTo>
                  <a:pt x="1878390" y="1588094"/>
                </a:lnTo>
                <a:lnTo>
                  <a:pt x="0" y="1588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0078790" y="5603007"/>
            <a:ext cx="7069565" cy="4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2635" dirty="0">
                <a:solidFill>
                  <a:srgbClr val="0545E2"/>
                </a:solidFill>
                <a:latin typeface="Avenir"/>
                <a:ea typeface="Avenir"/>
                <a:cs typeface="Avenir"/>
                <a:sym typeface="Avenir"/>
              </a:rPr>
              <a:t> will check-in with you throughout the year</a:t>
            </a:r>
            <a:endParaRPr dirty="0"/>
          </a:p>
        </p:txBody>
      </p:sp>
      <p:sp>
        <p:nvSpPr>
          <p:cNvPr id="163" name="Google Shape;163;p5"/>
          <p:cNvSpPr txBox="1"/>
          <p:nvPr/>
        </p:nvSpPr>
        <p:spPr>
          <a:xfrm>
            <a:off x="7713117" y="1304057"/>
            <a:ext cx="1878390" cy="79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70" b="1">
                <a:solidFill>
                  <a:srgbClr val="F0ECEC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7713117" y="3552285"/>
            <a:ext cx="1878390" cy="79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70" b="1">
                <a:solidFill>
                  <a:srgbClr val="F0ECEC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7713117" y="5646768"/>
            <a:ext cx="1878390" cy="79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70" b="1">
                <a:solidFill>
                  <a:srgbClr val="F0ECEC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7713117" y="7790636"/>
            <a:ext cx="1878390" cy="79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70" b="1">
                <a:solidFill>
                  <a:srgbClr val="F0ECEC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C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/>
        </p:nvSpPr>
        <p:spPr>
          <a:xfrm>
            <a:off x="7123705" y="4471920"/>
            <a:ext cx="4414244" cy="196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Why talk to TALON?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172" name="Google Shape;172;p6"/>
          <p:cNvGrpSpPr/>
          <p:nvPr/>
        </p:nvGrpSpPr>
        <p:grpSpPr>
          <a:xfrm>
            <a:off x="1071215" y="930016"/>
            <a:ext cx="4651574" cy="2720804"/>
            <a:chOff x="0" y="-28575"/>
            <a:chExt cx="1099514" cy="643129"/>
          </a:xfrm>
        </p:grpSpPr>
        <p:sp>
          <p:nvSpPr>
            <p:cNvPr id="173" name="Google Shape;173;p6"/>
            <p:cNvSpPr/>
            <p:nvPr/>
          </p:nvSpPr>
          <p:spPr>
            <a:xfrm>
              <a:off x="0" y="0"/>
              <a:ext cx="1099514" cy="614554"/>
            </a:xfrm>
            <a:custGeom>
              <a:avLst/>
              <a:gdLst/>
              <a:ahLst/>
              <a:cxnLst/>
              <a:rect l="l" t="t" r="r" b="b"/>
              <a:pathLst>
                <a:path w="1099514" h="614554" extrusionOk="0">
                  <a:moveTo>
                    <a:pt x="61582" y="0"/>
                  </a:moveTo>
                  <a:lnTo>
                    <a:pt x="1037932" y="0"/>
                  </a:lnTo>
                  <a:cubicBezTo>
                    <a:pt x="1054265" y="0"/>
                    <a:pt x="1069928" y="6488"/>
                    <a:pt x="1081477" y="18037"/>
                  </a:cubicBezTo>
                  <a:cubicBezTo>
                    <a:pt x="1093026" y="29586"/>
                    <a:pt x="1099514" y="45249"/>
                    <a:pt x="1099514" y="61582"/>
                  </a:cubicBezTo>
                  <a:lnTo>
                    <a:pt x="1099514" y="552972"/>
                  </a:lnTo>
                  <a:cubicBezTo>
                    <a:pt x="1099514" y="569305"/>
                    <a:pt x="1093026" y="584968"/>
                    <a:pt x="1081477" y="596517"/>
                  </a:cubicBezTo>
                  <a:cubicBezTo>
                    <a:pt x="1069928" y="608066"/>
                    <a:pt x="1054265" y="614554"/>
                    <a:pt x="1037932" y="614554"/>
                  </a:cubicBezTo>
                  <a:lnTo>
                    <a:pt x="61582" y="614554"/>
                  </a:lnTo>
                  <a:cubicBezTo>
                    <a:pt x="45249" y="614554"/>
                    <a:pt x="29586" y="608066"/>
                    <a:pt x="18037" y="596517"/>
                  </a:cubicBezTo>
                  <a:cubicBezTo>
                    <a:pt x="6488" y="584968"/>
                    <a:pt x="0" y="569305"/>
                    <a:pt x="0" y="552972"/>
                  </a:cubicBezTo>
                  <a:lnTo>
                    <a:pt x="0" y="61582"/>
                  </a:lnTo>
                  <a:cubicBezTo>
                    <a:pt x="0" y="45249"/>
                    <a:pt x="6488" y="29586"/>
                    <a:pt x="18037" y="18037"/>
                  </a:cubicBezTo>
                  <a:cubicBezTo>
                    <a:pt x="29586" y="6488"/>
                    <a:pt x="45249" y="0"/>
                    <a:pt x="61582" y="0"/>
                  </a:cubicBezTo>
                  <a:close/>
                </a:path>
              </a:pathLst>
            </a:custGeom>
            <a:solidFill>
              <a:srgbClr val="8393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0" y="-28575"/>
              <a:ext cx="1099514" cy="643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6"/>
          <p:cNvGrpSpPr/>
          <p:nvPr/>
        </p:nvGrpSpPr>
        <p:grpSpPr>
          <a:xfrm>
            <a:off x="1028700" y="842162"/>
            <a:ext cx="4586907" cy="2709179"/>
            <a:chOff x="0" y="-28575"/>
            <a:chExt cx="1084228" cy="640381"/>
          </a:xfrm>
        </p:grpSpPr>
        <p:sp>
          <p:nvSpPr>
            <p:cNvPr id="176" name="Google Shape;176;p6"/>
            <p:cNvSpPr/>
            <p:nvPr/>
          </p:nvSpPr>
          <p:spPr>
            <a:xfrm>
              <a:off x="0" y="0"/>
              <a:ext cx="1084228" cy="611806"/>
            </a:xfrm>
            <a:custGeom>
              <a:avLst/>
              <a:gdLst/>
              <a:ahLst/>
              <a:cxnLst/>
              <a:rect l="l" t="t" r="r" b="b"/>
              <a:pathLst>
                <a:path w="1084228" h="611806" extrusionOk="0">
                  <a:moveTo>
                    <a:pt x="62450" y="0"/>
                  </a:moveTo>
                  <a:lnTo>
                    <a:pt x="1021779" y="0"/>
                  </a:lnTo>
                  <a:cubicBezTo>
                    <a:pt x="1056269" y="0"/>
                    <a:pt x="1084228" y="27960"/>
                    <a:pt x="1084228" y="62450"/>
                  </a:cubicBezTo>
                  <a:lnTo>
                    <a:pt x="1084228" y="549356"/>
                  </a:lnTo>
                  <a:cubicBezTo>
                    <a:pt x="1084228" y="565919"/>
                    <a:pt x="1077649" y="581803"/>
                    <a:pt x="1065937" y="593515"/>
                  </a:cubicBezTo>
                  <a:cubicBezTo>
                    <a:pt x="1054226" y="605227"/>
                    <a:pt x="1038341" y="611806"/>
                    <a:pt x="1021779" y="611806"/>
                  </a:cubicBezTo>
                  <a:lnTo>
                    <a:pt x="62450" y="611806"/>
                  </a:lnTo>
                  <a:cubicBezTo>
                    <a:pt x="45887" y="611806"/>
                    <a:pt x="30003" y="605227"/>
                    <a:pt x="18291" y="593515"/>
                  </a:cubicBezTo>
                  <a:cubicBezTo>
                    <a:pt x="6580" y="581803"/>
                    <a:pt x="0" y="565919"/>
                    <a:pt x="0" y="549356"/>
                  </a:cubicBezTo>
                  <a:lnTo>
                    <a:pt x="0" y="62450"/>
                  </a:lnTo>
                  <a:cubicBezTo>
                    <a:pt x="0" y="45887"/>
                    <a:pt x="6580" y="30003"/>
                    <a:pt x="18291" y="18291"/>
                  </a:cubicBezTo>
                  <a:cubicBezTo>
                    <a:pt x="30003" y="6580"/>
                    <a:pt x="45887" y="0"/>
                    <a:pt x="62450" y="0"/>
                  </a:cubicBezTo>
                  <a:close/>
                </a:path>
              </a:pathLst>
            </a:custGeom>
            <a:solidFill>
              <a:srgbClr val="8393FF"/>
            </a:solidFill>
            <a:ln w="19050" cap="rnd" cmpd="sng">
              <a:solidFill>
                <a:srgbClr val="445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0" y="-28575"/>
              <a:ext cx="1084228" cy="640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6"/>
          <p:cNvGrpSpPr/>
          <p:nvPr/>
        </p:nvGrpSpPr>
        <p:grpSpPr>
          <a:xfrm>
            <a:off x="1071215" y="3767816"/>
            <a:ext cx="4651574" cy="2720804"/>
            <a:chOff x="0" y="-28575"/>
            <a:chExt cx="1099514" cy="643129"/>
          </a:xfrm>
        </p:grpSpPr>
        <p:sp>
          <p:nvSpPr>
            <p:cNvPr id="179" name="Google Shape;179;p6"/>
            <p:cNvSpPr/>
            <p:nvPr/>
          </p:nvSpPr>
          <p:spPr>
            <a:xfrm>
              <a:off x="0" y="0"/>
              <a:ext cx="1099514" cy="614554"/>
            </a:xfrm>
            <a:custGeom>
              <a:avLst/>
              <a:gdLst/>
              <a:ahLst/>
              <a:cxnLst/>
              <a:rect l="l" t="t" r="r" b="b"/>
              <a:pathLst>
                <a:path w="1099514" h="614554" extrusionOk="0">
                  <a:moveTo>
                    <a:pt x="61582" y="0"/>
                  </a:moveTo>
                  <a:lnTo>
                    <a:pt x="1037932" y="0"/>
                  </a:lnTo>
                  <a:cubicBezTo>
                    <a:pt x="1054265" y="0"/>
                    <a:pt x="1069928" y="6488"/>
                    <a:pt x="1081477" y="18037"/>
                  </a:cubicBezTo>
                  <a:cubicBezTo>
                    <a:pt x="1093026" y="29586"/>
                    <a:pt x="1099514" y="45249"/>
                    <a:pt x="1099514" y="61582"/>
                  </a:cubicBezTo>
                  <a:lnTo>
                    <a:pt x="1099514" y="552972"/>
                  </a:lnTo>
                  <a:cubicBezTo>
                    <a:pt x="1099514" y="569305"/>
                    <a:pt x="1093026" y="584968"/>
                    <a:pt x="1081477" y="596517"/>
                  </a:cubicBezTo>
                  <a:cubicBezTo>
                    <a:pt x="1069928" y="608066"/>
                    <a:pt x="1054265" y="614554"/>
                    <a:pt x="1037932" y="614554"/>
                  </a:cubicBezTo>
                  <a:lnTo>
                    <a:pt x="61582" y="614554"/>
                  </a:lnTo>
                  <a:cubicBezTo>
                    <a:pt x="45249" y="614554"/>
                    <a:pt x="29586" y="608066"/>
                    <a:pt x="18037" y="596517"/>
                  </a:cubicBezTo>
                  <a:cubicBezTo>
                    <a:pt x="6488" y="584968"/>
                    <a:pt x="0" y="569305"/>
                    <a:pt x="0" y="552972"/>
                  </a:cubicBezTo>
                  <a:lnTo>
                    <a:pt x="0" y="61582"/>
                  </a:lnTo>
                  <a:cubicBezTo>
                    <a:pt x="0" y="45249"/>
                    <a:pt x="6488" y="29586"/>
                    <a:pt x="18037" y="18037"/>
                  </a:cubicBezTo>
                  <a:cubicBezTo>
                    <a:pt x="29586" y="6488"/>
                    <a:pt x="45249" y="0"/>
                    <a:pt x="61582" y="0"/>
                  </a:cubicBezTo>
                  <a:close/>
                </a:path>
              </a:pathLst>
            </a:custGeom>
            <a:solidFill>
              <a:srgbClr val="BDC6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0" y="-28575"/>
              <a:ext cx="1099514" cy="643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6"/>
          <p:cNvGrpSpPr/>
          <p:nvPr/>
        </p:nvGrpSpPr>
        <p:grpSpPr>
          <a:xfrm>
            <a:off x="1028700" y="3679962"/>
            <a:ext cx="4586907" cy="2709179"/>
            <a:chOff x="0" y="-28575"/>
            <a:chExt cx="1084228" cy="640381"/>
          </a:xfrm>
        </p:grpSpPr>
        <p:sp>
          <p:nvSpPr>
            <p:cNvPr id="182" name="Google Shape;182;p6"/>
            <p:cNvSpPr/>
            <p:nvPr/>
          </p:nvSpPr>
          <p:spPr>
            <a:xfrm>
              <a:off x="0" y="0"/>
              <a:ext cx="1084228" cy="611806"/>
            </a:xfrm>
            <a:custGeom>
              <a:avLst/>
              <a:gdLst/>
              <a:ahLst/>
              <a:cxnLst/>
              <a:rect l="l" t="t" r="r" b="b"/>
              <a:pathLst>
                <a:path w="1084228" h="611806" extrusionOk="0">
                  <a:moveTo>
                    <a:pt x="62450" y="0"/>
                  </a:moveTo>
                  <a:lnTo>
                    <a:pt x="1021779" y="0"/>
                  </a:lnTo>
                  <a:cubicBezTo>
                    <a:pt x="1056269" y="0"/>
                    <a:pt x="1084228" y="27960"/>
                    <a:pt x="1084228" y="62450"/>
                  </a:cubicBezTo>
                  <a:lnTo>
                    <a:pt x="1084228" y="549356"/>
                  </a:lnTo>
                  <a:cubicBezTo>
                    <a:pt x="1084228" y="565919"/>
                    <a:pt x="1077649" y="581803"/>
                    <a:pt x="1065937" y="593515"/>
                  </a:cubicBezTo>
                  <a:cubicBezTo>
                    <a:pt x="1054226" y="605227"/>
                    <a:pt x="1038341" y="611806"/>
                    <a:pt x="1021779" y="611806"/>
                  </a:cubicBezTo>
                  <a:lnTo>
                    <a:pt x="62450" y="611806"/>
                  </a:lnTo>
                  <a:cubicBezTo>
                    <a:pt x="45887" y="611806"/>
                    <a:pt x="30003" y="605227"/>
                    <a:pt x="18291" y="593515"/>
                  </a:cubicBezTo>
                  <a:cubicBezTo>
                    <a:pt x="6580" y="581803"/>
                    <a:pt x="0" y="565919"/>
                    <a:pt x="0" y="549356"/>
                  </a:cubicBezTo>
                  <a:lnTo>
                    <a:pt x="0" y="62450"/>
                  </a:lnTo>
                  <a:cubicBezTo>
                    <a:pt x="0" y="45887"/>
                    <a:pt x="6580" y="30003"/>
                    <a:pt x="18291" y="18291"/>
                  </a:cubicBezTo>
                  <a:cubicBezTo>
                    <a:pt x="30003" y="6580"/>
                    <a:pt x="45887" y="0"/>
                    <a:pt x="62450" y="0"/>
                  </a:cubicBezTo>
                  <a:close/>
                </a:path>
              </a:pathLst>
            </a:custGeom>
            <a:solidFill>
              <a:srgbClr val="BDC6FF"/>
            </a:solidFill>
            <a:ln w="19050" cap="rnd" cmpd="sng">
              <a:solidFill>
                <a:srgbClr val="445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0" y="-28575"/>
              <a:ext cx="1084228" cy="640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6"/>
          <p:cNvGrpSpPr/>
          <p:nvPr/>
        </p:nvGrpSpPr>
        <p:grpSpPr>
          <a:xfrm>
            <a:off x="1113730" y="6603145"/>
            <a:ext cx="4651574" cy="2720804"/>
            <a:chOff x="0" y="-28575"/>
            <a:chExt cx="1099514" cy="643129"/>
          </a:xfrm>
        </p:grpSpPr>
        <p:sp>
          <p:nvSpPr>
            <p:cNvPr id="185" name="Google Shape;185;p6"/>
            <p:cNvSpPr/>
            <p:nvPr/>
          </p:nvSpPr>
          <p:spPr>
            <a:xfrm>
              <a:off x="0" y="0"/>
              <a:ext cx="1099514" cy="614554"/>
            </a:xfrm>
            <a:custGeom>
              <a:avLst/>
              <a:gdLst/>
              <a:ahLst/>
              <a:cxnLst/>
              <a:rect l="l" t="t" r="r" b="b"/>
              <a:pathLst>
                <a:path w="1099514" h="614554" extrusionOk="0">
                  <a:moveTo>
                    <a:pt x="61582" y="0"/>
                  </a:moveTo>
                  <a:lnTo>
                    <a:pt x="1037932" y="0"/>
                  </a:lnTo>
                  <a:cubicBezTo>
                    <a:pt x="1054265" y="0"/>
                    <a:pt x="1069928" y="6488"/>
                    <a:pt x="1081477" y="18037"/>
                  </a:cubicBezTo>
                  <a:cubicBezTo>
                    <a:pt x="1093026" y="29586"/>
                    <a:pt x="1099514" y="45249"/>
                    <a:pt x="1099514" y="61582"/>
                  </a:cubicBezTo>
                  <a:lnTo>
                    <a:pt x="1099514" y="552972"/>
                  </a:lnTo>
                  <a:cubicBezTo>
                    <a:pt x="1099514" y="569305"/>
                    <a:pt x="1093026" y="584968"/>
                    <a:pt x="1081477" y="596517"/>
                  </a:cubicBezTo>
                  <a:cubicBezTo>
                    <a:pt x="1069928" y="608066"/>
                    <a:pt x="1054265" y="614554"/>
                    <a:pt x="1037932" y="614554"/>
                  </a:cubicBezTo>
                  <a:lnTo>
                    <a:pt x="61582" y="614554"/>
                  </a:lnTo>
                  <a:cubicBezTo>
                    <a:pt x="45249" y="614554"/>
                    <a:pt x="29586" y="608066"/>
                    <a:pt x="18037" y="596517"/>
                  </a:cubicBezTo>
                  <a:cubicBezTo>
                    <a:pt x="6488" y="584968"/>
                    <a:pt x="0" y="569305"/>
                    <a:pt x="0" y="552972"/>
                  </a:cubicBezTo>
                  <a:lnTo>
                    <a:pt x="0" y="61582"/>
                  </a:lnTo>
                  <a:cubicBezTo>
                    <a:pt x="0" y="45249"/>
                    <a:pt x="6488" y="29586"/>
                    <a:pt x="18037" y="18037"/>
                  </a:cubicBezTo>
                  <a:cubicBezTo>
                    <a:pt x="29586" y="6488"/>
                    <a:pt x="45249" y="0"/>
                    <a:pt x="61582" y="0"/>
                  </a:cubicBezTo>
                  <a:close/>
                </a:path>
              </a:pathLst>
            </a:custGeom>
            <a:solidFill>
              <a:srgbClr val="8393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0" y="-28575"/>
              <a:ext cx="1099514" cy="643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6"/>
          <p:cNvGrpSpPr/>
          <p:nvPr/>
        </p:nvGrpSpPr>
        <p:grpSpPr>
          <a:xfrm>
            <a:off x="1071215" y="6515292"/>
            <a:ext cx="4586907" cy="2709179"/>
            <a:chOff x="0" y="-28575"/>
            <a:chExt cx="1084228" cy="640381"/>
          </a:xfrm>
        </p:grpSpPr>
        <p:sp>
          <p:nvSpPr>
            <p:cNvPr id="188" name="Google Shape;188;p6"/>
            <p:cNvSpPr/>
            <p:nvPr/>
          </p:nvSpPr>
          <p:spPr>
            <a:xfrm>
              <a:off x="0" y="0"/>
              <a:ext cx="1084228" cy="611806"/>
            </a:xfrm>
            <a:custGeom>
              <a:avLst/>
              <a:gdLst/>
              <a:ahLst/>
              <a:cxnLst/>
              <a:rect l="l" t="t" r="r" b="b"/>
              <a:pathLst>
                <a:path w="1084228" h="611806" extrusionOk="0">
                  <a:moveTo>
                    <a:pt x="62450" y="0"/>
                  </a:moveTo>
                  <a:lnTo>
                    <a:pt x="1021779" y="0"/>
                  </a:lnTo>
                  <a:cubicBezTo>
                    <a:pt x="1056269" y="0"/>
                    <a:pt x="1084228" y="27960"/>
                    <a:pt x="1084228" y="62450"/>
                  </a:cubicBezTo>
                  <a:lnTo>
                    <a:pt x="1084228" y="549356"/>
                  </a:lnTo>
                  <a:cubicBezTo>
                    <a:pt x="1084228" y="565919"/>
                    <a:pt x="1077649" y="581803"/>
                    <a:pt x="1065937" y="593515"/>
                  </a:cubicBezTo>
                  <a:cubicBezTo>
                    <a:pt x="1054226" y="605227"/>
                    <a:pt x="1038341" y="611806"/>
                    <a:pt x="1021779" y="611806"/>
                  </a:cubicBezTo>
                  <a:lnTo>
                    <a:pt x="62450" y="611806"/>
                  </a:lnTo>
                  <a:cubicBezTo>
                    <a:pt x="45887" y="611806"/>
                    <a:pt x="30003" y="605227"/>
                    <a:pt x="18291" y="593515"/>
                  </a:cubicBezTo>
                  <a:cubicBezTo>
                    <a:pt x="6580" y="581803"/>
                    <a:pt x="0" y="565919"/>
                    <a:pt x="0" y="549356"/>
                  </a:cubicBezTo>
                  <a:lnTo>
                    <a:pt x="0" y="62450"/>
                  </a:lnTo>
                  <a:cubicBezTo>
                    <a:pt x="0" y="45887"/>
                    <a:pt x="6580" y="30003"/>
                    <a:pt x="18291" y="18291"/>
                  </a:cubicBezTo>
                  <a:cubicBezTo>
                    <a:pt x="30003" y="6580"/>
                    <a:pt x="45887" y="0"/>
                    <a:pt x="62450" y="0"/>
                  </a:cubicBezTo>
                  <a:close/>
                </a:path>
              </a:pathLst>
            </a:custGeom>
            <a:solidFill>
              <a:srgbClr val="8393FF"/>
            </a:solidFill>
            <a:ln w="19050" cap="rnd" cmpd="sng">
              <a:solidFill>
                <a:srgbClr val="445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0" y="-28575"/>
              <a:ext cx="1084228" cy="640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12676540" y="930016"/>
            <a:ext cx="4651574" cy="2720804"/>
            <a:chOff x="0" y="-28575"/>
            <a:chExt cx="1099514" cy="643129"/>
          </a:xfrm>
        </p:grpSpPr>
        <p:sp>
          <p:nvSpPr>
            <p:cNvPr id="191" name="Google Shape;191;p6"/>
            <p:cNvSpPr/>
            <p:nvPr/>
          </p:nvSpPr>
          <p:spPr>
            <a:xfrm>
              <a:off x="0" y="0"/>
              <a:ext cx="1099514" cy="614554"/>
            </a:xfrm>
            <a:custGeom>
              <a:avLst/>
              <a:gdLst/>
              <a:ahLst/>
              <a:cxnLst/>
              <a:rect l="l" t="t" r="r" b="b"/>
              <a:pathLst>
                <a:path w="1099514" h="614554" extrusionOk="0">
                  <a:moveTo>
                    <a:pt x="61582" y="0"/>
                  </a:moveTo>
                  <a:lnTo>
                    <a:pt x="1037932" y="0"/>
                  </a:lnTo>
                  <a:cubicBezTo>
                    <a:pt x="1054265" y="0"/>
                    <a:pt x="1069928" y="6488"/>
                    <a:pt x="1081477" y="18037"/>
                  </a:cubicBezTo>
                  <a:cubicBezTo>
                    <a:pt x="1093026" y="29586"/>
                    <a:pt x="1099514" y="45249"/>
                    <a:pt x="1099514" y="61582"/>
                  </a:cubicBezTo>
                  <a:lnTo>
                    <a:pt x="1099514" y="552972"/>
                  </a:lnTo>
                  <a:cubicBezTo>
                    <a:pt x="1099514" y="569305"/>
                    <a:pt x="1093026" y="584968"/>
                    <a:pt x="1081477" y="596517"/>
                  </a:cubicBezTo>
                  <a:cubicBezTo>
                    <a:pt x="1069928" y="608066"/>
                    <a:pt x="1054265" y="614554"/>
                    <a:pt x="1037932" y="614554"/>
                  </a:cubicBezTo>
                  <a:lnTo>
                    <a:pt x="61582" y="614554"/>
                  </a:lnTo>
                  <a:cubicBezTo>
                    <a:pt x="45249" y="614554"/>
                    <a:pt x="29586" y="608066"/>
                    <a:pt x="18037" y="596517"/>
                  </a:cubicBezTo>
                  <a:cubicBezTo>
                    <a:pt x="6488" y="584968"/>
                    <a:pt x="0" y="569305"/>
                    <a:pt x="0" y="552972"/>
                  </a:cubicBezTo>
                  <a:lnTo>
                    <a:pt x="0" y="61582"/>
                  </a:lnTo>
                  <a:cubicBezTo>
                    <a:pt x="0" y="45249"/>
                    <a:pt x="6488" y="29586"/>
                    <a:pt x="18037" y="18037"/>
                  </a:cubicBezTo>
                  <a:cubicBezTo>
                    <a:pt x="29586" y="6488"/>
                    <a:pt x="45249" y="0"/>
                    <a:pt x="61582" y="0"/>
                  </a:cubicBezTo>
                  <a:close/>
                </a:path>
              </a:pathLst>
            </a:custGeom>
            <a:solidFill>
              <a:srgbClr val="8393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0" y="-28575"/>
              <a:ext cx="1099514" cy="643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12634025" y="842162"/>
            <a:ext cx="4586907" cy="2709179"/>
            <a:chOff x="0" y="-28575"/>
            <a:chExt cx="1084228" cy="640381"/>
          </a:xfrm>
        </p:grpSpPr>
        <p:sp>
          <p:nvSpPr>
            <p:cNvPr id="194" name="Google Shape;194;p6"/>
            <p:cNvSpPr/>
            <p:nvPr/>
          </p:nvSpPr>
          <p:spPr>
            <a:xfrm>
              <a:off x="0" y="0"/>
              <a:ext cx="1084228" cy="611806"/>
            </a:xfrm>
            <a:custGeom>
              <a:avLst/>
              <a:gdLst/>
              <a:ahLst/>
              <a:cxnLst/>
              <a:rect l="l" t="t" r="r" b="b"/>
              <a:pathLst>
                <a:path w="1084228" h="611806" extrusionOk="0">
                  <a:moveTo>
                    <a:pt x="62450" y="0"/>
                  </a:moveTo>
                  <a:lnTo>
                    <a:pt x="1021779" y="0"/>
                  </a:lnTo>
                  <a:cubicBezTo>
                    <a:pt x="1056269" y="0"/>
                    <a:pt x="1084228" y="27960"/>
                    <a:pt x="1084228" y="62450"/>
                  </a:cubicBezTo>
                  <a:lnTo>
                    <a:pt x="1084228" y="549356"/>
                  </a:lnTo>
                  <a:cubicBezTo>
                    <a:pt x="1084228" y="565919"/>
                    <a:pt x="1077649" y="581803"/>
                    <a:pt x="1065937" y="593515"/>
                  </a:cubicBezTo>
                  <a:cubicBezTo>
                    <a:pt x="1054226" y="605227"/>
                    <a:pt x="1038341" y="611806"/>
                    <a:pt x="1021779" y="611806"/>
                  </a:cubicBezTo>
                  <a:lnTo>
                    <a:pt x="62450" y="611806"/>
                  </a:lnTo>
                  <a:cubicBezTo>
                    <a:pt x="45887" y="611806"/>
                    <a:pt x="30003" y="605227"/>
                    <a:pt x="18291" y="593515"/>
                  </a:cubicBezTo>
                  <a:cubicBezTo>
                    <a:pt x="6580" y="581803"/>
                    <a:pt x="0" y="565919"/>
                    <a:pt x="0" y="549356"/>
                  </a:cubicBezTo>
                  <a:lnTo>
                    <a:pt x="0" y="62450"/>
                  </a:lnTo>
                  <a:cubicBezTo>
                    <a:pt x="0" y="45887"/>
                    <a:pt x="6580" y="30003"/>
                    <a:pt x="18291" y="18291"/>
                  </a:cubicBezTo>
                  <a:cubicBezTo>
                    <a:pt x="30003" y="6580"/>
                    <a:pt x="45887" y="0"/>
                    <a:pt x="62450" y="0"/>
                  </a:cubicBezTo>
                  <a:close/>
                </a:path>
              </a:pathLst>
            </a:custGeom>
            <a:solidFill>
              <a:srgbClr val="8393FF"/>
            </a:solidFill>
            <a:ln w="19050" cap="rnd" cmpd="sng">
              <a:solidFill>
                <a:srgbClr val="445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0" y="-28575"/>
              <a:ext cx="1084228" cy="640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6"/>
          <p:cNvGrpSpPr/>
          <p:nvPr/>
        </p:nvGrpSpPr>
        <p:grpSpPr>
          <a:xfrm>
            <a:off x="12676540" y="3767816"/>
            <a:ext cx="4651574" cy="2720804"/>
            <a:chOff x="0" y="-28575"/>
            <a:chExt cx="1099514" cy="643129"/>
          </a:xfrm>
        </p:grpSpPr>
        <p:sp>
          <p:nvSpPr>
            <p:cNvPr id="197" name="Google Shape;197;p6"/>
            <p:cNvSpPr/>
            <p:nvPr/>
          </p:nvSpPr>
          <p:spPr>
            <a:xfrm>
              <a:off x="0" y="0"/>
              <a:ext cx="1099514" cy="614554"/>
            </a:xfrm>
            <a:custGeom>
              <a:avLst/>
              <a:gdLst/>
              <a:ahLst/>
              <a:cxnLst/>
              <a:rect l="l" t="t" r="r" b="b"/>
              <a:pathLst>
                <a:path w="1099514" h="614554" extrusionOk="0">
                  <a:moveTo>
                    <a:pt x="61582" y="0"/>
                  </a:moveTo>
                  <a:lnTo>
                    <a:pt x="1037932" y="0"/>
                  </a:lnTo>
                  <a:cubicBezTo>
                    <a:pt x="1054265" y="0"/>
                    <a:pt x="1069928" y="6488"/>
                    <a:pt x="1081477" y="18037"/>
                  </a:cubicBezTo>
                  <a:cubicBezTo>
                    <a:pt x="1093026" y="29586"/>
                    <a:pt x="1099514" y="45249"/>
                    <a:pt x="1099514" y="61582"/>
                  </a:cubicBezTo>
                  <a:lnTo>
                    <a:pt x="1099514" y="552972"/>
                  </a:lnTo>
                  <a:cubicBezTo>
                    <a:pt x="1099514" y="569305"/>
                    <a:pt x="1093026" y="584968"/>
                    <a:pt x="1081477" y="596517"/>
                  </a:cubicBezTo>
                  <a:cubicBezTo>
                    <a:pt x="1069928" y="608066"/>
                    <a:pt x="1054265" y="614554"/>
                    <a:pt x="1037932" y="614554"/>
                  </a:cubicBezTo>
                  <a:lnTo>
                    <a:pt x="61582" y="614554"/>
                  </a:lnTo>
                  <a:cubicBezTo>
                    <a:pt x="45249" y="614554"/>
                    <a:pt x="29586" y="608066"/>
                    <a:pt x="18037" y="596517"/>
                  </a:cubicBezTo>
                  <a:cubicBezTo>
                    <a:pt x="6488" y="584968"/>
                    <a:pt x="0" y="569305"/>
                    <a:pt x="0" y="552972"/>
                  </a:cubicBezTo>
                  <a:lnTo>
                    <a:pt x="0" y="61582"/>
                  </a:lnTo>
                  <a:cubicBezTo>
                    <a:pt x="0" y="45249"/>
                    <a:pt x="6488" y="29586"/>
                    <a:pt x="18037" y="18037"/>
                  </a:cubicBezTo>
                  <a:cubicBezTo>
                    <a:pt x="29586" y="6488"/>
                    <a:pt x="45249" y="0"/>
                    <a:pt x="61582" y="0"/>
                  </a:cubicBezTo>
                  <a:close/>
                </a:path>
              </a:pathLst>
            </a:custGeom>
            <a:solidFill>
              <a:srgbClr val="BDC6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0" y="-28575"/>
              <a:ext cx="1099514" cy="643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6"/>
          <p:cNvGrpSpPr/>
          <p:nvPr/>
        </p:nvGrpSpPr>
        <p:grpSpPr>
          <a:xfrm>
            <a:off x="12634025" y="3679962"/>
            <a:ext cx="4586907" cy="2709179"/>
            <a:chOff x="0" y="-28575"/>
            <a:chExt cx="1084228" cy="640381"/>
          </a:xfrm>
        </p:grpSpPr>
        <p:sp>
          <p:nvSpPr>
            <p:cNvPr id="200" name="Google Shape;200;p6"/>
            <p:cNvSpPr/>
            <p:nvPr/>
          </p:nvSpPr>
          <p:spPr>
            <a:xfrm>
              <a:off x="0" y="0"/>
              <a:ext cx="1084228" cy="611806"/>
            </a:xfrm>
            <a:custGeom>
              <a:avLst/>
              <a:gdLst/>
              <a:ahLst/>
              <a:cxnLst/>
              <a:rect l="l" t="t" r="r" b="b"/>
              <a:pathLst>
                <a:path w="1084228" h="611806" extrusionOk="0">
                  <a:moveTo>
                    <a:pt x="62450" y="0"/>
                  </a:moveTo>
                  <a:lnTo>
                    <a:pt x="1021779" y="0"/>
                  </a:lnTo>
                  <a:cubicBezTo>
                    <a:pt x="1056269" y="0"/>
                    <a:pt x="1084228" y="27960"/>
                    <a:pt x="1084228" y="62450"/>
                  </a:cubicBezTo>
                  <a:lnTo>
                    <a:pt x="1084228" y="549356"/>
                  </a:lnTo>
                  <a:cubicBezTo>
                    <a:pt x="1084228" y="565919"/>
                    <a:pt x="1077649" y="581803"/>
                    <a:pt x="1065937" y="593515"/>
                  </a:cubicBezTo>
                  <a:cubicBezTo>
                    <a:pt x="1054226" y="605227"/>
                    <a:pt x="1038341" y="611806"/>
                    <a:pt x="1021779" y="611806"/>
                  </a:cubicBezTo>
                  <a:lnTo>
                    <a:pt x="62450" y="611806"/>
                  </a:lnTo>
                  <a:cubicBezTo>
                    <a:pt x="45887" y="611806"/>
                    <a:pt x="30003" y="605227"/>
                    <a:pt x="18291" y="593515"/>
                  </a:cubicBezTo>
                  <a:cubicBezTo>
                    <a:pt x="6580" y="581803"/>
                    <a:pt x="0" y="565919"/>
                    <a:pt x="0" y="549356"/>
                  </a:cubicBezTo>
                  <a:lnTo>
                    <a:pt x="0" y="62450"/>
                  </a:lnTo>
                  <a:cubicBezTo>
                    <a:pt x="0" y="45887"/>
                    <a:pt x="6580" y="30003"/>
                    <a:pt x="18291" y="18291"/>
                  </a:cubicBezTo>
                  <a:cubicBezTo>
                    <a:pt x="30003" y="6580"/>
                    <a:pt x="45887" y="0"/>
                    <a:pt x="62450" y="0"/>
                  </a:cubicBezTo>
                  <a:close/>
                </a:path>
              </a:pathLst>
            </a:custGeom>
            <a:solidFill>
              <a:srgbClr val="BDC6FF"/>
            </a:solidFill>
            <a:ln w="19050" cap="rnd" cmpd="sng">
              <a:solidFill>
                <a:srgbClr val="445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0" y="-28575"/>
              <a:ext cx="1084228" cy="640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6"/>
          <p:cNvGrpSpPr/>
          <p:nvPr/>
        </p:nvGrpSpPr>
        <p:grpSpPr>
          <a:xfrm>
            <a:off x="12719054" y="6603145"/>
            <a:ext cx="4651574" cy="2720804"/>
            <a:chOff x="0" y="-28575"/>
            <a:chExt cx="1099514" cy="643129"/>
          </a:xfrm>
        </p:grpSpPr>
        <p:sp>
          <p:nvSpPr>
            <p:cNvPr id="203" name="Google Shape;203;p6"/>
            <p:cNvSpPr/>
            <p:nvPr/>
          </p:nvSpPr>
          <p:spPr>
            <a:xfrm>
              <a:off x="0" y="0"/>
              <a:ext cx="1099514" cy="614554"/>
            </a:xfrm>
            <a:custGeom>
              <a:avLst/>
              <a:gdLst/>
              <a:ahLst/>
              <a:cxnLst/>
              <a:rect l="l" t="t" r="r" b="b"/>
              <a:pathLst>
                <a:path w="1099514" h="614554" extrusionOk="0">
                  <a:moveTo>
                    <a:pt x="61582" y="0"/>
                  </a:moveTo>
                  <a:lnTo>
                    <a:pt x="1037932" y="0"/>
                  </a:lnTo>
                  <a:cubicBezTo>
                    <a:pt x="1054265" y="0"/>
                    <a:pt x="1069928" y="6488"/>
                    <a:pt x="1081477" y="18037"/>
                  </a:cubicBezTo>
                  <a:cubicBezTo>
                    <a:pt x="1093026" y="29586"/>
                    <a:pt x="1099514" y="45249"/>
                    <a:pt x="1099514" y="61582"/>
                  </a:cubicBezTo>
                  <a:lnTo>
                    <a:pt x="1099514" y="552972"/>
                  </a:lnTo>
                  <a:cubicBezTo>
                    <a:pt x="1099514" y="569305"/>
                    <a:pt x="1093026" y="584968"/>
                    <a:pt x="1081477" y="596517"/>
                  </a:cubicBezTo>
                  <a:cubicBezTo>
                    <a:pt x="1069928" y="608066"/>
                    <a:pt x="1054265" y="614554"/>
                    <a:pt x="1037932" y="614554"/>
                  </a:cubicBezTo>
                  <a:lnTo>
                    <a:pt x="61582" y="614554"/>
                  </a:lnTo>
                  <a:cubicBezTo>
                    <a:pt x="45249" y="614554"/>
                    <a:pt x="29586" y="608066"/>
                    <a:pt x="18037" y="596517"/>
                  </a:cubicBezTo>
                  <a:cubicBezTo>
                    <a:pt x="6488" y="584968"/>
                    <a:pt x="0" y="569305"/>
                    <a:pt x="0" y="552972"/>
                  </a:cubicBezTo>
                  <a:lnTo>
                    <a:pt x="0" y="61582"/>
                  </a:lnTo>
                  <a:cubicBezTo>
                    <a:pt x="0" y="45249"/>
                    <a:pt x="6488" y="29586"/>
                    <a:pt x="18037" y="18037"/>
                  </a:cubicBezTo>
                  <a:cubicBezTo>
                    <a:pt x="29586" y="6488"/>
                    <a:pt x="45249" y="0"/>
                    <a:pt x="61582" y="0"/>
                  </a:cubicBezTo>
                  <a:close/>
                </a:path>
              </a:pathLst>
            </a:custGeom>
            <a:solidFill>
              <a:srgbClr val="8393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0" y="-28575"/>
              <a:ext cx="1099514" cy="643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6"/>
          <p:cNvGrpSpPr/>
          <p:nvPr/>
        </p:nvGrpSpPr>
        <p:grpSpPr>
          <a:xfrm>
            <a:off x="12676540" y="6515292"/>
            <a:ext cx="4586907" cy="2709179"/>
            <a:chOff x="0" y="-28575"/>
            <a:chExt cx="1084228" cy="640381"/>
          </a:xfrm>
        </p:grpSpPr>
        <p:sp>
          <p:nvSpPr>
            <p:cNvPr id="206" name="Google Shape;206;p6"/>
            <p:cNvSpPr/>
            <p:nvPr/>
          </p:nvSpPr>
          <p:spPr>
            <a:xfrm>
              <a:off x="0" y="0"/>
              <a:ext cx="1084228" cy="611806"/>
            </a:xfrm>
            <a:custGeom>
              <a:avLst/>
              <a:gdLst/>
              <a:ahLst/>
              <a:cxnLst/>
              <a:rect l="l" t="t" r="r" b="b"/>
              <a:pathLst>
                <a:path w="1084228" h="611806" extrusionOk="0">
                  <a:moveTo>
                    <a:pt x="62450" y="0"/>
                  </a:moveTo>
                  <a:lnTo>
                    <a:pt x="1021779" y="0"/>
                  </a:lnTo>
                  <a:cubicBezTo>
                    <a:pt x="1056269" y="0"/>
                    <a:pt x="1084228" y="27960"/>
                    <a:pt x="1084228" y="62450"/>
                  </a:cubicBezTo>
                  <a:lnTo>
                    <a:pt x="1084228" y="549356"/>
                  </a:lnTo>
                  <a:cubicBezTo>
                    <a:pt x="1084228" y="565919"/>
                    <a:pt x="1077649" y="581803"/>
                    <a:pt x="1065937" y="593515"/>
                  </a:cubicBezTo>
                  <a:cubicBezTo>
                    <a:pt x="1054226" y="605227"/>
                    <a:pt x="1038341" y="611806"/>
                    <a:pt x="1021779" y="611806"/>
                  </a:cubicBezTo>
                  <a:lnTo>
                    <a:pt x="62450" y="611806"/>
                  </a:lnTo>
                  <a:cubicBezTo>
                    <a:pt x="45887" y="611806"/>
                    <a:pt x="30003" y="605227"/>
                    <a:pt x="18291" y="593515"/>
                  </a:cubicBezTo>
                  <a:cubicBezTo>
                    <a:pt x="6580" y="581803"/>
                    <a:pt x="0" y="565919"/>
                    <a:pt x="0" y="549356"/>
                  </a:cubicBezTo>
                  <a:lnTo>
                    <a:pt x="0" y="62450"/>
                  </a:lnTo>
                  <a:cubicBezTo>
                    <a:pt x="0" y="45887"/>
                    <a:pt x="6580" y="30003"/>
                    <a:pt x="18291" y="18291"/>
                  </a:cubicBezTo>
                  <a:cubicBezTo>
                    <a:pt x="30003" y="6580"/>
                    <a:pt x="45887" y="0"/>
                    <a:pt x="62450" y="0"/>
                  </a:cubicBezTo>
                  <a:close/>
                </a:path>
              </a:pathLst>
            </a:custGeom>
            <a:solidFill>
              <a:srgbClr val="8393FF"/>
            </a:solidFill>
            <a:ln w="19050" cap="rnd" cmpd="sng">
              <a:solidFill>
                <a:srgbClr val="445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0" y="-28575"/>
              <a:ext cx="1084228" cy="640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6"/>
          <p:cNvSpPr/>
          <p:nvPr/>
        </p:nvSpPr>
        <p:spPr>
          <a:xfrm>
            <a:off x="11392321" y="5065639"/>
            <a:ext cx="907701" cy="248483"/>
          </a:xfrm>
          <a:custGeom>
            <a:avLst/>
            <a:gdLst/>
            <a:ahLst/>
            <a:cxnLst/>
            <a:rect l="l" t="t" r="r" b="b"/>
            <a:pathLst>
              <a:path w="907701" h="248483" extrusionOk="0">
                <a:moveTo>
                  <a:pt x="0" y="0"/>
                </a:moveTo>
                <a:lnTo>
                  <a:pt x="907701" y="0"/>
                </a:lnTo>
                <a:lnTo>
                  <a:pt x="907701" y="248484"/>
                </a:lnTo>
                <a:lnTo>
                  <a:pt x="0" y="248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 rot="78654" flipH="1">
            <a:off x="6149527" y="5061151"/>
            <a:ext cx="940496" cy="257461"/>
          </a:xfrm>
          <a:custGeom>
            <a:avLst/>
            <a:gdLst/>
            <a:ahLst/>
            <a:cxnLst/>
            <a:rect l="l" t="t" r="r" b="b"/>
            <a:pathLst>
              <a:path w="940496" h="257461" extrusionOk="0">
                <a:moveTo>
                  <a:pt x="0" y="257460"/>
                </a:moveTo>
                <a:lnTo>
                  <a:pt x="940496" y="257460"/>
                </a:lnTo>
                <a:lnTo>
                  <a:pt x="940496" y="0"/>
                </a:lnTo>
                <a:lnTo>
                  <a:pt x="0" y="0"/>
                </a:lnTo>
                <a:lnTo>
                  <a:pt x="0" y="25746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 rot="-1358775">
            <a:off x="10690003" y="3091608"/>
            <a:ext cx="1411543" cy="637604"/>
          </a:xfrm>
          <a:custGeom>
            <a:avLst/>
            <a:gdLst/>
            <a:ahLst/>
            <a:cxnLst/>
            <a:rect l="l" t="t" r="r" b="b"/>
            <a:pathLst>
              <a:path w="1411543" h="637604" extrusionOk="0">
                <a:moveTo>
                  <a:pt x="0" y="0"/>
                </a:moveTo>
                <a:lnTo>
                  <a:pt x="1411543" y="0"/>
                </a:lnTo>
                <a:lnTo>
                  <a:pt x="1411543" y="637604"/>
                </a:lnTo>
                <a:lnTo>
                  <a:pt x="0" y="637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 rot="392060" flipH="1">
            <a:off x="6339347" y="2929691"/>
            <a:ext cx="1553065" cy="959014"/>
          </a:xfrm>
          <a:custGeom>
            <a:avLst/>
            <a:gdLst/>
            <a:ahLst/>
            <a:cxnLst/>
            <a:rect l="l" t="t" r="r" b="b"/>
            <a:pathLst>
              <a:path w="1553065" h="959014" extrusionOk="0">
                <a:moveTo>
                  <a:pt x="1553064" y="0"/>
                </a:moveTo>
                <a:lnTo>
                  <a:pt x="0" y="0"/>
                </a:lnTo>
                <a:lnTo>
                  <a:pt x="0" y="959014"/>
                </a:lnTo>
                <a:lnTo>
                  <a:pt x="1553064" y="959014"/>
                </a:lnTo>
                <a:lnTo>
                  <a:pt x="155306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 rot="-9646043" flipH="1">
            <a:off x="10692715" y="6850872"/>
            <a:ext cx="1411543" cy="637604"/>
          </a:xfrm>
          <a:custGeom>
            <a:avLst/>
            <a:gdLst/>
            <a:ahLst/>
            <a:cxnLst/>
            <a:rect l="l" t="t" r="r" b="b"/>
            <a:pathLst>
              <a:path w="1411543" h="637604" extrusionOk="0">
                <a:moveTo>
                  <a:pt x="0" y="637604"/>
                </a:moveTo>
                <a:lnTo>
                  <a:pt x="1411543" y="637604"/>
                </a:lnTo>
                <a:lnTo>
                  <a:pt x="1411543" y="0"/>
                </a:lnTo>
                <a:lnTo>
                  <a:pt x="0" y="0"/>
                </a:lnTo>
                <a:lnTo>
                  <a:pt x="0" y="63760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 rot="10501323">
            <a:off x="6339347" y="6701754"/>
            <a:ext cx="1553065" cy="959014"/>
          </a:xfrm>
          <a:custGeom>
            <a:avLst/>
            <a:gdLst/>
            <a:ahLst/>
            <a:cxnLst/>
            <a:rect l="l" t="t" r="r" b="b"/>
            <a:pathLst>
              <a:path w="1553065" h="959014" extrusionOk="0">
                <a:moveTo>
                  <a:pt x="1553064" y="959014"/>
                </a:moveTo>
                <a:lnTo>
                  <a:pt x="0" y="959014"/>
                </a:lnTo>
                <a:lnTo>
                  <a:pt x="0" y="0"/>
                </a:lnTo>
                <a:lnTo>
                  <a:pt x="1553064" y="0"/>
                </a:lnTo>
                <a:lnTo>
                  <a:pt x="1553064" y="95901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4662785" y="1234376"/>
            <a:ext cx="749971" cy="749971"/>
          </a:xfrm>
          <a:custGeom>
            <a:avLst/>
            <a:gdLst/>
            <a:ahLst/>
            <a:cxnLst/>
            <a:rect l="l" t="t" r="r" b="b"/>
            <a:pathLst>
              <a:path w="749971" h="749971" extrusionOk="0">
                <a:moveTo>
                  <a:pt x="0" y="0"/>
                </a:moveTo>
                <a:lnTo>
                  <a:pt x="749971" y="0"/>
                </a:lnTo>
                <a:lnTo>
                  <a:pt x="749971" y="749971"/>
                </a:lnTo>
                <a:lnTo>
                  <a:pt x="0" y="74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4654136" y="4083741"/>
            <a:ext cx="738760" cy="691664"/>
          </a:xfrm>
          <a:custGeom>
            <a:avLst/>
            <a:gdLst/>
            <a:ahLst/>
            <a:cxnLst/>
            <a:rect l="l" t="t" r="r" b="b"/>
            <a:pathLst>
              <a:path w="738760" h="691664" extrusionOk="0">
                <a:moveTo>
                  <a:pt x="0" y="0"/>
                </a:moveTo>
                <a:lnTo>
                  <a:pt x="738760" y="0"/>
                </a:lnTo>
                <a:lnTo>
                  <a:pt x="738760" y="691664"/>
                </a:lnTo>
                <a:lnTo>
                  <a:pt x="0" y="691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13049560" y="1234376"/>
            <a:ext cx="617827" cy="696143"/>
          </a:xfrm>
          <a:custGeom>
            <a:avLst/>
            <a:gdLst/>
            <a:ahLst/>
            <a:cxnLst/>
            <a:rect l="l" t="t" r="r" b="b"/>
            <a:pathLst>
              <a:path w="617827" h="696143" extrusionOk="0">
                <a:moveTo>
                  <a:pt x="0" y="0"/>
                </a:moveTo>
                <a:lnTo>
                  <a:pt x="617826" y="0"/>
                </a:lnTo>
                <a:lnTo>
                  <a:pt x="617826" y="696142"/>
                </a:lnTo>
                <a:lnTo>
                  <a:pt x="0" y="696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12938124" y="4100770"/>
            <a:ext cx="590649" cy="657605"/>
          </a:xfrm>
          <a:custGeom>
            <a:avLst/>
            <a:gdLst/>
            <a:ahLst/>
            <a:cxnLst/>
            <a:rect l="l" t="t" r="r" b="b"/>
            <a:pathLst>
              <a:path w="590649" h="657605" extrusionOk="0">
                <a:moveTo>
                  <a:pt x="0" y="0"/>
                </a:moveTo>
                <a:lnTo>
                  <a:pt x="590649" y="0"/>
                </a:lnTo>
                <a:lnTo>
                  <a:pt x="590649" y="657605"/>
                </a:lnTo>
                <a:lnTo>
                  <a:pt x="0" y="657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12903138" y="6907988"/>
            <a:ext cx="617827" cy="617827"/>
          </a:xfrm>
          <a:custGeom>
            <a:avLst/>
            <a:gdLst/>
            <a:ahLst/>
            <a:cxnLst/>
            <a:rect l="l" t="t" r="r" b="b"/>
            <a:pathLst>
              <a:path w="617827" h="617827" extrusionOk="0">
                <a:moveTo>
                  <a:pt x="0" y="0"/>
                </a:moveTo>
                <a:lnTo>
                  <a:pt x="617826" y="0"/>
                </a:lnTo>
                <a:lnTo>
                  <a:pt x="617826" y="617826"/>
                </a:lnTo>
                <a:lnTo>
                  <a:pt x="0" y="617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4662785" y="6813534"/>
            <a:ext cx="721463" cy="712281"/>
          </a:xfrm>
          <a:custGeom>
            <a:avLst/>
            <a:gdLst/>
            <a:ahLst/>
            <a:cxnLst/>
            <a:rect l="l" t="t" r="r" b="b"/>
            <a:pathLst>
              <a:path w="721463" h="712281" extrusionOk="0">
                <a:moveTo>
                  <a:pt x="0" y="0"/>
                </a:moveTo>
                <a:lnTo>
                  <a:pt x="721463" y="0"/>
                </a:lnTo>
                <a:lnTo>
                  <a:pt x="721463" y="712280"/>
                </a:lnTo>
                <a:lnTo>
                  <a:pt x="0" y="712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1444235" y="2171471"/>
            <a:ext cx="3755837" cy="81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Questions answered anytime, anywhere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1444235" y="4979914"/>
            <a:ext cx="3755837" cy="90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9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2099" dirty="0">
                <a:solidFill>
                  <a:srgbClr val="445CFF"/>
                </a:solidFill>
                <a:latin typeface="Avenir"/>
                <a:ea typeface="Avenir"/>
                <a:cs typeface="Avenir"/>
                <a:sym typeface="Avenir"/>
              </a:rPr>
              <a:t> is designed to reach out and support you</a:t>
            </a:r>
            <a:endParaRPr dirty="0"/>
          </a:p>
        </p:txBody>
      </p:sp>
      <p:sp>
        <p:nvSpPr>
          <p:cNvPr id="222" name="Google Shape;222;p6"/>
          <p:cNvSpPr txBox="1"/>
          <p:nvPr/>
        </p:nvSpPr>
        <p:spPr>
          <a:xfrm>
            <a:off x="1561598" y="7773464"/>
            <a:ext cx="3755837" cy="90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9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SPU's</a:t>
            </a:r>
            <a:r>
              <a:rPr lang="en-US" sz="2099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answers, right at your fingertips</a:t>
            </a:r>
            <a:endParaRPr dirty="0"/>
          </a:p>
        </p:txBody>
      </p:sp>
      <p:sp>
        <p:nvSpPr>
          <p:cNvPr id="223" name="Google Shape;223;p6"/>
          <p:cNvSpPr txBox="1"/>
          <p:nvPr/>
        </p:nvSpPr>
        <p:spPr>
          <a:xfrm>
            <a:off x="13124408" y="2207031"/>
            <a:ext cx="3755837" cy="90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9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Check out resources that meet your needs at </a:t>
            </a:r>
            <a:r>
              <a:rPr lang="en-US" sz="2099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SPU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12879216" y="5009271"/>
            <a:ext cx="4096524" cy="90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9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20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99" dirty="0">
                <a:solidFill>
                  <a:srgbClr val="445CFF"/>
                </a:solidFill>
                <a:latin typeface="Avenir"/>
                <a:ea typeface="Avenir"/>
                <a:cs typeface="Avenir"/>
                <a:sym typeface="Avenir"/>
              </a:rPr>
              <a:t>learns about your needs and follows up with you </a:t>
            </a:r>
            <a:endParaRPr dirty="0"/>
          </a:p>
        </p:txBody>
      </p:sp>
      <p:sp>
        <p:nvSpPr>
          <p:cNvPr id="225" name="Google Shape;225;p6"/>
          <p:cNvSpPr txBox="1"/>
          <p:nvPr/>
        </p:nvSpPr>
        <p:spPr>
          <a:xfrm>
            <a:off x="13054982" y="7592489"/>
            <a:ext cx="4069974" cy="135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9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SPU</a:t>
            </a:r>
            <a:r>
              <a:rPr lang="en-US" sz="2099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staff receive updates from </a:t>
            </a:r>
            <a:r>
              <a:rPr lang="en-US" sz="2099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r>
              <a:rPr lang="en-US" sz="2099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and may reach out with extra support</a:t>
            </a:r>
            <a:endParaRPr dirty="0"/>
          </a:p>
        </p:txBody>
      </p:sp>
      <p:sp>
        <p:nvSpPr>
          <p:cNvPr id="226" name="Google Shape;226;p6"/>
          <p:cNvSpPr txBox="1"/>
          <p:nvPr/>
        </p:nvSpPr>
        <p:spPr>
          <a:xfrm>
            <a:off x="1444235" y="1403756"/>
            <a:ext cx="3218550" cy="45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RESPONSE TIME</a:t>
            </a:r>
            <a:endParaRPr/>
          </a:p>
        </p:txBody>
      </p:sp>
      <p:sp>
        <p:nvSpPr>
          <p:cNvPr id="227" name="Google Shape;227;p6"/>
          <p:cNvSpPr txBox="1"/>
          <p:nvPr/>
        </p:nvSpPr>
        <p:spPr>
          <a:xfrm>
            <a:off x="1648585" y="4138223"/>
            <a:ext cx="3014200" cy="45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445CFF"/>
                </a:solidFill>
                <a:latin typeface="Avenir"/>
                <a:ea typeface="Avenir"/>
                <a:cs typeface="Avenir"/>
                <a:sym typeface="Avenir"/>
              </a:rPr>
              <a:t>CONNECTION</a:t>
            </a:r>
            <a:endParaRPr/>
          </a:p>
        </p:txBody>
      </p:sp>
      <p:sp>
        <p:nvSpPr>
          <p:cNvPr id="228" name="Google Shape;228;p6"/>
          <p:cNvSpPr txBox="1"/>
          <p:nvPr/>
        </p:nvSpPr>
        <p:spPr>
          <a:xfrm>
            <a:off x="1561598" y="7012494"/>
            <a:ext cx="2996412" cy="45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EFFICIENCY</a:t>
            </a:r>
            <a:endParaRPr/>
          </a:p>
        </p:txBody>
      </p:sp>
      <p:sp>
        <p:nvSpPr>
          <p:cNvPr id="229" name="Google Shape;229;p6"/>
          <p:cNvSpPr txBox="1"/>
          <p:nvPr/>
        </p:nvSpPr>
        <p:spPr>
          <a:xfrm>
            <a:off x="13734282" y="1403756"/>
            <a:ext cx="3145963" cy="45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KNOWLEDGE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>
            <a:off x="13528773" y="4155252"/>
            <a:ext cx="3351472" cy="45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445CFF"/>
                </a:solidFill>
                <a:latin typeface="Avenir"/>
                <a:ea typeface="Avenir"/>
                <a:cs typeface="Avenir"/>
                <a:sym typeface="Avenir"/>
              </a:rPr>
              <a:t>GROWTH</a:t>
            </a:r>
            <a:endParaRPr/>
          </a:p>
        </p:txBody>
      </p:sp>
      <p:sp>
        <p:nvSpPr>
          <p:cNvPr id="231" name="Google Shape;231;p6"/>
          <p:cNvSpPr txBox="1"/>
          <p:nvPr/>
        </p:nvSpPr>
        <p:spPr>
          <a:xfrm>
            <a:off x="13622547" y="7012494"/>
            <a:ext cx="2934845" cy="45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HUMAN TOUCH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C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/>
          <p:nvPr/>
        </p:nvSpPr>
        <p:spPr>
          <a:xfrm>
            <a:off x="1028700" y="2891155"/>
            <a:ext cx="6440995" cy="439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Example conversation between you and </a:t>
            </a:r>
            <a:r>
              <a:rPr lang="en-US" sz="60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TALON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48EE3C0A-D400-5DB4-26B7-06272BCC445F}"/>
              </a:ext>
            </a:extLst>
          </p:cNvPr>
          <p:cNvSpPr txBox="1"/>
          <p:nvPr/>
        </p:nvSpPr>
        <p:spPr>
          <a:xfrm>
            <a:off x="5322322" y="9706432"/>
            <a:ext cx="76433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Questions about the chatbot? Contact John Hossler, Academic Operations: hosslerj@spu.edu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31BA03-7F5E-C290-64E0-D377B8BF8737}"/>
              </a:ext>
            </a:extLst>
          </p:cNvPr>
          <p:cNvGrpSpPr/>
          <p:nvPr/>
        </p:nvGrpSpPr>
        <p:grpSpPr>
          <a:xfrm>
            <a:off x="6563582" y="756815"/>
            <a:ext cx="5160832" cy="8773370"/>
            <a:chOff x="7331975" y="1797534"/>
            <a:chExt cx="4481301" cy="78053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953759-0509-8106-56EF-E9EE5C14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1975" y="1797534"/>
              <a:ext cx="4481301" cy="7805321"/>
            </a:xfrm>
            <a:prstGeom prst="rect">
              <a:avLst/>
            </a:prstGeom>
          </p:spPr>
        </p:pic>
        <p:pic>
          <p:nvPicPr>
            <p:cNvPr id="6" name="RPReplay_Final1653486655 (2)">
              <a:hlinkClick r:id="" action="ppaction://media"/>
              <a:extLst>
                <a:ext uri="{FF2B5EF4-FFF2-40B4-BE49-F238E27FC236}">
                  <a16:creationId xmlns:a16="http://schemas.microsoft.com/office/drawing/2014/main" id="{6F46A668-0EDA-1A24-0062-67A9727475E9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7937628" y="2611695"/>
              <a:ext cx="3269996" cy="64499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512</Words>
  <Application>Microsoft Office PowerPoint</Application>
  <PresentationFormat>Custom</PresentationFormat>
  <Paragraphs>70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Avenir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Barr, Katlin</dc:creator>
  <cp:lastModifiedBy>Barr, Katlin</cp:lastModifiedBy>
  <cp:revision>12</cp:revision>
  <dcterms:created xsi:type="dcterms:W3CDTF">2006-08-16T00:00:00Z</dcterms:created>
  <dcterms:modified xsi:type="dcterms:W3CDTF">2026-05-22T20:53:58Z</dcterms:modified>
</cp:coreProperties>
</file>