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4" r:id="rId3"/>
    <p:sldId id="257" r:id="rId4"/>
    <p:sldId id="265" r:id="rId5"/>
    <p:sldId id="263" r:id="rId6"/>
    <p:sldId id="270" r:id="rId7"/>
    <p:sldId id="258" r:id="rId8"/>
    <p:sldId id="273" r:id="rId9"/>
    <p:sldId id="259" r:id="rId10"/>
    <p:sldId id="272" r:id="rId11"/>
    <p:sldId id="260" r:id="rId12"/>
    <p:sldId id="271" r:id="rId13"/>
    <p:sldId id="261" r:id="rId14"/>
    <p:sldId id="262" r:id="rId15"/>
    <p:sldId id="274" r:id="rId16"/>
    <p:sldId id="26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94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9783B-C74F-466D-806E-259FA4EC950C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D920-708E-492B-B4EA-E3A3367F064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9783B-C74F-466D-806E-259FA4EC950C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D920-708E-492B-B4EA-E3A3367F06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9783B-C74F-466D-806E-259FA4EC950C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D920-708E-492B-B4EA-E3A3367F06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9783B-C74F-466D-806E-259FA4EC950C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D920-708E-492B-B4EA-E3A3367F06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9783B-C74F-466D-806E-259FA4EC950C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D920-708E-492B-B4EA-E3A3367F06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9783B-C74F-466D-806E-259FA4EC950C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D920-708E-492B-B4EA-E3A3367F06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9783B-C74F-466D-806E-259FA4EC950C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D920-708E-492B-B4EA-E3A3367F064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9783B-C74F-466D-806E-259FA4EC950C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D920-708E-492B-B4EA-E3A3367F06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9783B-C74F-466D-806E-259FA4EC950C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D920-708E-492B-B4EA-E3A3367F06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9783B-C74F-466D-806E-259FA4EC950C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D920-708E-492B-B4EA-E3A3367F06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9783B-C74F-466D-806E-259FA4EC950C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D920-708E-492B-B4EA-E3A3367F064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8F9783B-C74F-466D-806E-259FA4EC950C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DA1D920-708E-492B-B4EA-E3A3367F064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entaid.ed.gov/sa/repay-loans/forgiveness-cancellation/teacher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sz="2800" b="1" dirty="0" smtClean="0"/>
              <a:t>Thomas Neill, CPA, </a:t>
            </a:r>
            <a:r>
              <a:rPr lang="en-US" sz="2800" b="1" dirty="0" err="1" smtClean="0"/>
              <a:t>CGMA</a:t>
            </a:r>
            <a:endParaRPr lang="en-US" sz="2800" b="1" dirty="0" smtClean="0"/>
          </a:p>
          <a:p>
            <a:pPr algn="ctr"/>
            <a:r>
              <a:rPr lang="en-US" sz="2800" b="1" dirty="0" smtClean="0"/>
              <a:t>Finney, Neill &amp; Company, P.S.</a:t>
            </a:r>
            <a:endParaRPr lang="en-US" sz="28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3600"/>
            <a:ext cx="8305800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Seattle Pacific University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Life After College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Managing Your Money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0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81000"/>
            <a:ext cx="8077200" cy="914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Credit Score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81000" y="1600200"/>
            <a:ext cx="8534400" cy="4952999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Start small – </a:t>
            </a:r>
            <a:r>
              <a:rPr lang="en-US" sz="2800" dirty="0" smtClean="0">
                <a:solidFill>
                  <a:schemeClr val="tx1"/>
                </a:solidFill>
              </a:rPr>
              <a:t>to establish credit, get </a:t>
            </a:r>
            <a:r>
              <a:rPr lang="en-US" sz="2800" dirty="0">
                <a:solidFill>
                  <a:schemeClr val="tx1"/>
                </a:solidFill>
              </a:rPr>
              <a:t>a small loan or credit card, comply with terms of agreement, </a:t>
            </a:r>
            <a:r>
              <a:rPr lang="en-US" sz="2800" i="1" u="sng" dirty="0">
                <a:solidFill>
                  <a:schemeClr val="tx1"/>
                </a:solidFill>
              </a:rPr>
              <a:t>pay on time</a:t>
            </a:r>
            <a:r>
              <a:rPr lang="en-US" sz="2800" dirty="0">
                <a:solidFill>
                  <a:schemeClr val="tx1"/>
                </a:solidFill>
              </a:rPr>
              <a:t> and </a:t>
            </a:r>
            <a:r>
              <a:rPr lang="en-US" sz="2800" i="1" u="sng" dirty="0">
                <a:solidFill>
                  <a:schemeClr val="tx1"/>
                </a:solidFill>
              </a:rPr>
              <a:t>pay the debt off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Negative impacts – paying debts late or not at all, too many charge cards, paying interest </a:t>
            </a:r>
            <a:r>
              <a:rPr lang="en-US" sz="2800" dirty="0" smtClean="0">
                <a:solidFill>
                  <a:schemeClr val="tx1"/>
                </a:solidFill>
              </a:rPr>
              <a:t>only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Things to watch out for….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</a:rPr>
              <a:t>Offers of charge cards at retail stores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“how much can you afford per month?” questions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Child asks mom or dad to co-sign a loan.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8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04800"/>
            <a:ext cx="8077200" cy="762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Budgets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305800" cy="5105399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This is, simply put, a plan for coordinating your income and expenses.  There is no </a:t>
            </a:r>
            <a:r>
              <a:rPr lang="en-US" sz="2400" dirty="0" smtClean="0">
                <a:solidFill>
                  <a:schemeClr val="tx1"/>
                </a:solidFill>
              </a:rPr>
              <a:t>“average” </a:t>
            </a:r>
            <a:r>
              <a:rPr lang="en-US" sz="2400" dirty="0" smtClean="0">
                <a:solidFill>
                  <a:schemeClr val="tx1"/>
                </a:solidFill>
              </a:rPr>
              <a:t>budget!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What works for you depends on your spending and savings priorities and how you interact with numbers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i="1" u="sng" dirty="0" smtClean="0">
                <a:solidFill>
                  <a:schemeClr val="tx1"/>
                </a:solidFill>
              </a:rPr>
              <a:t>Find the budget tool that works for you</a:t>
            </a:r>
            <a:r>
              <a:rPr lang="en-US" sz="2400" dirty="0" smtClean="0">
                <a:solidFill>
                  <a:schemeClr val="tx1"/>
                </a:solidFill>
              </a:rPr>
              <a:t> – don’t just look at your bank balance online to see if you can afford something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Tools – Excel, Mint, </a:t>
            </a:r>
            <a:r>
              <a:rPr lang="en-US" sz="2400" dirty="0" err="1" smtClean="0">
                <a:solidFill>
                  <a:schemeClr val="tx1"/>
                </a:solidFill>
              </a:rPr>
              <a:t>YNAB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PearBudget</a:t>
            </a:r>
            <a:r>
              <a:rPr lang="en-US" sz="2400" dirty="0" smtClean="0">
                <a:solidFill>
                  <a:schemeClr val="tx1"/>
                </a:solidFill>
              </a:rPr>
              <a:t>, Quicken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smtClean="0">
                <a:solidFill>
                  <a:schemeClr val="tx1"/>
                </a:solidFill>
              </a:rPr>
              <a:t>envelopes, pen </a:t>
            </a:r>
            <a:r>
              <a:rPr lang="en-US" sz="2400" dirty="0" smtClean="0">
                <a:solidFill>
                  <a:schemeClr val="tx1"/>
                </a:solidFill>
              </a:rPr>
              <a:t>and paper.  The key is to make sure you use whatever tool </a:t>
            </a:r>
            <a:r>
              <a:rPr lang="en-US" sz="2400" i="1" u="sng" dirty="0" smtClean="0">
                <a:solidFill>
                  <a:schemeClr val="tx1"/>
                </a:solidFill>
              </a:rPr>
              <a:t>consistently</a:t>
            </a:r>
            <a:r>
              <a:rPr lang="en-US" sz="2400" dirty="0" smtClean="0">
                <a:solidFill>
                  <a:schemeClr val="tx1"/>
                </a:solidFill>
              </a:rPr>
              <a:t>.  This is not a now and again thing – you have to develop discipline!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Ask for help – remember </a:t>
            </a:r>
            <a:r>
              <a:rPr lang="en-US" sz="2400" i="1" u="sng" dirty="0" smtClean="0">
                <a:solidFill>
                  <a:schemeClr val="tx1"/>
                </a:solidFill>
              </a:rPr>
              <a:t>everyone else</a:t>
            </a:r>
            <a:r>
              <a:rPr lang="en-US" sz="2400" dirty="0" smtClean="0">
                <a:solidFill>
                  <a:schemeClr val="tx1"/>
                </a:solidFill>
              </a:rPr>
              <a:t> is in the same boat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31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77200" cy="228600"/>
          </a:xfrm>
        </p:spPr>
        <p:txBody>
          <a:bodyPr/>
          <a:lstStyle/>
          <a:p>
            <a:pPr marL="0" indent="0" algn="ctr">
              <a:buNone/>
            </a:pP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305800" cy="5105399"/>
          </a:xfrm>
        </p:spPr>
        <p:txBody>
          <a:bodyPr/>
          <a:lstStyle/>
          <a:p>
            <a:pPr algn="l"/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1" y="304801"/>
            <a:ext cx="4986338" cy="6248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504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81000"/>
            <a:ext cx="8077200" cy="762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Savings and Investing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81000" y="1524000"/>
            <a:ext cx="8305800" cy="5029199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Start small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Understand compound interest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Contribute to your retirement plan (401k, 403b, etc.)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Save thru payroll deductions or automatic investment plans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Bank your raises – don’t let your standard of living go up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Keep paying down loans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Pay off your credit cards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Reinvest dividends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Keep track of where your money goes (i.e. budget)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31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81000"/>
            <a:ext cx="8077200" cy="762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Words of Wisdom</a:t>
            </a:r>
            <a:r>
              <a:rPr lang="en-US" sz="3600" dirty="0" smtClean="0"/>
              <a:t>…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04800" y="1676400"/>
            <a:ext cx="8610600" cy="4876799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Determine if you are a spender or saver – know yourself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If you are in a relationship, find out what each other is (spender vs. saver) and most importantly, </a:t>
            </a:r>
            <a:r>
              <a:rPr lang="en-US" sz="2400" i="1" dirty="0" smtClean="0">
                <a:solidFill>
                  <a:schemeClr val="tx1"/>
                </a:solidFill>
              </a:rPr>
              <a:t>COMMUNICATE</a:t>
            </a:r>
            <a:r>
              <a:rPr lang="en-US" sz="2400" dirty="0" smtClean="0">
                <a:solidFill>
                  <a:schemeClr val="tx1"/>
                </a:solidFill>
              </a:rPr>
              <a:t> about finances. You should both be on the same page about your money, related goals, etc. Money is a key component in a couples strife and in divorces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Watch your card/account statements </a:t>
            </a:r>
            <a:r>
              <a:rPr lang="en-US" sz="2400" i="1" u="sng" dirty="0" smtClean="0">
                <a:solidFill>
                  <a:schemeClr val="tx1"/>
                </a:solidFill>
              </a:rPr>
              <a:t>like a hawk</a:t>
            </a:r>
            <a:r>
              <a:rPr lang="en-US" sz="2400" dirty="0" smtClean="0">
                <a:solidFill>
                  <a:schemeClr val="tx1"/>
                </a:solidFill>
              </a:rPr>
              <a:t>.  It is not a safe world out there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Beware of the use of your debit/credit card – there are many ways to have your info </a:t>
            </a:r>
            <a:r>
              <a:rPr lang="en-US" sz="2400" smtClean="0">
                <a:solidFill>
                  <a:schemeClr val="tx1"/>
                </a:solidFill>
              </a:rPr>
              <a:t>stolen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31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81000"/>
            <a:ext cx="8077200" cy="762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Words of Wisdom</a:t>
            </a:r>
            <a:r>
              <a:rPr lang="en-US" sz="3600" dirty="0" smtClean="0"/>
              <a:t>…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04800" y="1600200"/>
            <a:ext cx="8610600" cy="4952999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Watch your impulse buys.  “Retail therapy” can cause </a:t>
            </a:r>
            <a:r>
              <a:rPr lang="en-US" sz="2400" dirty="0" smtClean="0">
                <a:solidFill>
                  <a:schemeClr val="tx1"/>
                </a:solidFill>
              </a:rPr>
              <a:t>issues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File your tax returns timely.  If you owe taxes, do not ignore them.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Tithing </a:t>
            </a:r>
            <a:r>
              <a:rPr lang="en-US" sz="2400" dirty="0">
                <a:solidFill>
                  <a:schemeClr val="tx1"/>
                </a:solidFill>
              </a:rPr>
              <a:t>– don’t feel guilty if you cannot afford 10</a:t>
            </a:r>
            <a:r>
              <a:rPr lang="en-US" sz="2400" dirty="0" smtClean="0">
                <a:solidFill>
                  <a:schemeClr val="tx1"/>
                </a:solidFill>
              </a:rPr>
              <a:t>%.  God wants a cheerful </a:t>
            </a:r>
            <a:r>
              <a:rPr lang="en-US" sz="2400" dirty="0" smtClean="0">
                <a:solidFill>
                  <a:schemeClr val="tx1"/>
                </a:solidFill>
              </a:rPr>
              <a:t>giver, not one bound by rules.</a:t>
            </a:r>
            <a:endParaRPr lang="en-US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40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1" y="1752600"/>
            <a:ext cx="7315200" cy="1219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Questions</a:t>
            </a:r>
            <a:r>
              <a:rPr lang="en-US" dirty="0" smtClean="0"/>
              <a:t>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2971800"/>
            <a:ext cx="8001000" cy="3352800"/>
          </a:xfrm>
        </p:spPr>
        <p:txBody>
          <a:bodyPr/>
          <a:lstStyle/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47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1" y="457200"/>
            <a:ext cx="7315200" cy="914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My Background</a:t>
            </a:r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80010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Certified Public Accountant, State of Washington for </a:t>
            </a:r>
            <a:r>
              <a:rPr lang="en-US" dirty="0" smtClean="0">
                <a:solidFill>
                  <a:schemeClr val="tx1"/>
                </a:solidFill>
              </a:rPr>
              <a:t>35+ </a:t>
            </a:r>
            <a:r>
              <a:rPr lang="en-US" dirty="0" err="1" smtClean="0">
                <a:solidFill>
                  <a:schemeClr val="tx1"/>
                </a:solidFill>
              </a:rPr>
              <a:t>yrs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Shareholder, Finney, Neill &amp; Company, P.S., local CPA firm, working with businesses and individuals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Board </a:t>
            </a:r>
            <a:r>
              <a:rPr lang="en-US" dirty="0" smtClean="0">
                <a:solidFill>
                  <a:schemeClr val="tx1"/>
                </a:solidFill>
              </a:rPr>
              <a:t>Chair, </a:t>
            </a:r>
            <a:r>
              <a:rPr lang="en-US" dirty="0" smtClean="0">
                <a:solidFill>
                  <a:schemeClr val="tx1"/>
                </a:solidFill>
              </a:rPr>
              <a:t>Washington State Board of Accountancy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Continuing Education Instructor in the area of Professional Ethics and Regulation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Treasurer, Bethany Community Church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Former Adjunct Faculty, SPU and </a:t>
            </a:r>
            <a:r>
              <a:rPr lang="en-US" dirty="0" err="1" smtClean="0">
                <a:solidFill>
                  <a:schemeClr val="tx1"/>
                </a:solidFill>
              </a:rPr>
              <a:t>NSCC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Graduate of the U of W Foster School of Business, 1980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Married </a:t>
            </a:r>
            <a:r>
              <a:rPr lang="en-US" dirty="0" smtClean="0">
                <a:solidFill>
                  <a:schemeClr val="tx1"/>
                </a:solidFill>
              </a:rPr>
              <a:t>38+ </a:t>
            </a:r>
            <a:r>
              <a:rPr lang="en-US" dirty="0" smtClean="0">
                <a:solidFill>
                  <a:schemeClr val="tx1"/>
                </a:solidFill>
              </a:rPr>
              <a:t>years, four kids (one SPU graduate!)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04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838200"/>
            <a:ext cx="8077200" cy="114300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Graduation is Approaching – Now You Can Start Worrying</a:t>
            </a:r>
            <a:r>
              <a:rPr lang="en-US" sz="3600" dirty="0" smtClean="0"/>
              <a:t>!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2286000"/>
            <a:ext cx="7772400" cy="4267199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Four (or more) years of college, and now you are about to be launched into the “real” world.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Many of you will now be (or are already) faced with having to deal with the everyday stuff of life, including your finances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We will cover many topics quickly this afternoon, with time for questions – hopefully!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543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81000"/>
            <a:ext cx="8077200" cy="914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Today’s Topics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066799" y="1905000"/>
            <a:ext cx="7427913" cy="4648199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Student Loans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Credit Cards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Credit Score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Budgets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Savings and Investing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Words of Wisdom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Questions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24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81000"/>
            <a:ext cx="8077200" cy="762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Student Loans – Time to get out of debt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81000" y="1752600"/>
            <a:ext cx="8458199" cy="4800599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Simply put, </a:t>
            </a:r>
            <a:r>
              <a:rPr lang="en-US" sz="2600" i="1" dirty="0" smtClean="0">
                <a:solidFill>
                  <a:schemeClr val="tx1"/>
                </a:solidFill>
              </a:rPr>
              <a:t>pay off your debt as soon as possible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This will reduce your overall interest costs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Student loans are </a:t>
            </a:r>
            <a:r>
              <a:rPr lang="en-US" sz="2600" i="1" u="sng" dirty="0" smtClean="0">
                <a:solidFill>
                  <a:schemeClr val="tx1"/>
                </a:solidFill>
              </a:rPr>
              <a:t>real</a:t>
            </a:r>
            <a:r>
              <a:rPr lang="en-US" sz="2600" dirty="0" smtClean="0">
                <a:solidFill>
                  <a:schemeClr val="tx1"/>
                </a:solidFill>
              </a:rPr>
              <a:t> debt, and cannot be canceled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Pay on Time!  Never ignore delinquent notices.  This can have an impact on your credit score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 err="1" smtClean="0">
                <a:solidFill>
                  <a:schemeClr val="tx1"/>
                </a:solidFill>
              </a:rPr>
              <a:t>Deferrment</a:t>
            </a:r>
            <a:r>
              <a:rPr lang="en-US" sz="2600" dirty="0" smtClean="0">
                <a:solidFill>
                  <a:schemeClr val="tx1"/>
                </a:solidFill>
              </a:rPr>
              <a:t> or Forbearance – work with your lender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Repayment plans – if your loan is a federal loan, you may be able to modify repayment plans – see </a:t>
            </a:r>
            <a:r>
              <a:rPr lang="en-US" sz="2800" dirty="0">
                <a:solidFill>
                  <a:schemeClr val="tx1"/>
                </a:solidFill>
                <a:hlinkClick r:id="rId2"/>
              </a:rPr>
              <a:t>https://studentaid.ed.gov/sa/repay-loans/forgiveness-cancellation/teacher</a:t>
            </a:r>
            <a:r>
              <a:rPr lang="en-US" sz="2800" dirty="0" smtClean="0">
                <a:solidFill>
                  <a:schemeClr val="tx1"/>
                </a:solidFill>
              </a:rPr>
              <a:t>. </a:t>
            </a:r>
            <a:endParaRPr lang="en-US" sz="26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</a:endParaRPr>
          </a:p>
          <a:p>
            <a:endParaRPr lang="en-US" sz="2600" dirty="0" smtClean="0">
              <a:solidFill>
                <a:schemeClr val="tx1"/>
              </a:solidFill>
            </a:endParaRPr>
          </a:p>
          <a:p>
            <a:pPr algn="l"/>
            <a:endParaRPr lang="en-US" sz="2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24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81000"/>
            <a:ext cx="8077200" cy="762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Student Loans – Time to get out of debt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81000" y="1752600"/>
            <a:ext cx="8458199" cy="4800599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Check with your lender to see if there are other repayment options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Loan consolidation for multiple loans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Extension of loan term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Modification of terms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Forgiveness –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Public Service Loans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Teachers Loans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Remember – Budgeting helps! </a:t>
            </a:r>
            <a:endParaRPr lang="en-US" sz="26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</a:endParaRPr>
          </a:p>
          <a:p>
            <a:endParaRPr lang="en-US" sz="2600" dirty="0" smtClean="0">
              <a:solidFill>
                <a:schemeClr val="tx1"/>
              </a:solidFill>
            </a:endParaRPr>
          </a:p>
          <a:p>
            <a:pPr algn="l"/>
            <a:endParaRPr lang="en-US" sz="2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97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77200" cy="762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Credit Cards – </a:t>
            </a:r>
            <a:r>
              <a:rPr lang="en-US" sz="3600" i="1" dirty="0" smtClean="0">
                <a:solidFill>
                  <a:schemeClr val="tx1"/>
                </a:solidFill>
              </a:rPr>
              <a:t>Beware!</a:t>
            </a:r>
            <a:endParaRPr lang="en-US" sz="3600" i="1" dirty="0">
              <a:solidFill>
                <a:schemeClr val="tx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305800" cy="525780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Credit cards are a tool, but a potentially dangerous one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Don’t get cards just because you get mileage or points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Interest rates – be aware of Teaser Rates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Stick with one card – discounts don’t warrant getting a card.  Don’t use one card to pay off another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If you can, pay in full every month – don’t charge more than you can afford each month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PAY ON TIME!!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Avoid cash advances – these can carry higher rates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Don’t exceed the credit limit</a:t>
            </a:r>
            <a:endParaRPr lang="en-US" sz="24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85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77200" cy="762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Credit Cards – </a:t>
            </a:r>
            <a:r>
              <a:rPr lang="en-US" sz="3600" i="1" dirty="0" smtClean="0">
                <a:solidFill>
                  <a:schemeClr val="tx1"/>
                </a:solidFill>
              </a:rPr>
              <a:t>Beware!</a:t>
            </a:r>
            <a:endParaRPr lang="en-US" sz="3600" i="1" dirty="0">
              <a:solidFill>
                <a:schemeClr val="tx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305800" cy="518160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Review Statements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Protect personal </a:t>
            </a:r>
            <a:r>
              <a:rPr lang="en-US" sz="2400" dirty="0" smtClean="0">
                <a:solidFill>
                  <a:schemeClr val="tx1"/>
                </a:solidFill>
              </a:rPr>
              <a:t>information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The real world - sweet offers from stores - discounts on your purchase if you sign up for card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Christmas 2014 –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My experience at J. Jill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My business partner and airline </a:t>
            </a:r>
            <a:r>
              <a:rPr lang="en-US" sz="2400" dirty="0" smtClean="0">
                <a:solidFill>
                  <a:schemeClr val="tx1"/>
                </a:solidFill>
              </a:rPr>
              <a:t>miles</a:t>
            </a:r>
            <a:endParaRPr lang="en-US" sz="24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13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81000"/>
            <a:ext cx="8077200" cy="914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Credit Score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81000" y="1600200"/>
            <a:ext cx="8534400" cy="4952999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This is a rating system used to rate your credit worthiness, known as your FICO score, which is determined from your credit report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Important to establish a good score – used to determine insurance costs, employment, costs of debt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The major items that impact a FICO score –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Payment history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Amounts owed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Length of credit history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31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193</TotalTime>
  <Words>957</Words>
  <Application>Microsoft Office PowerPoint</Application>
  <PresentationFormat>On-screen Show (4:3)</PresentationFormat>
  <Paragraphs>108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Slipstream</vt:lpstr>
      <vt:lpstr>Seattle Pacific University Life After College Managing Your Money</vt:lpstr>
      <vt:lpstr>My Background…</vt:lpstr>
      <vt:lpstr>Graduation is Approaching – Now You Can Start Worrying!</vt:lpstr>
      <vt:lpstr>Today’s Topics</vt:lpstr>
      <vt:lpstr>Student Loans – Time to get out of debt</vt:lpstr>
      <vt:lpstr>Student Loans – Time to get out of debt</vt:lpstr>
      <vt:lpstr>Credit Cards – Beware!</vt:lpstr>
      <vt:lpstr>Credit Cards – Beware!</vt:lpstr>
      <vt:lpstr>Credit Score</vt:lpstr>
      <vt:lpstr>Credit Score</vt:lpstr>
      <vt:lpstr>Budgets</vt:lpstr>
      <vt:lpstr>PowerPoint Presentation</vt:lpstr>
      <vt:lpstr>Savings and Investing</vt:lpstr>
      <vt:lpstr>Words of Wisdom…</vt:lpstr>
      <vt:lpstr>Words of Wisdom…</vt:lpstr>
      <vt:lpstr>Questions…..</vt:lpstr>
    </vt:vector>
  </TitlesOfParts>
  <Company>Windows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Seattle Pacific University Life After College Managing Your Money</dc:title>
  <dc:creator>Tom Neill</dc:creator>
  <cp:lastModifiedBy>Tom Neill</cp:lastModifiedBy>
  <cp:revision>30</cp:revision>
  <dcterms:created xsi:type="dcterms:W3CDTF">2015-01-08T19:49:50Z</dcterms:created>
  <dcterms:modified xsi:type="dcterms:W3CDTF">2016-01-12T18:27:07Z</dcterms:modified>
</cp:coreProperties>
</file>