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0" r:id="rId3"/>
    <p:sldId id="349" r:id="rId4"/>
    <p:sldId id="353" r:id="rId5"/>
    <p:sldId id="352" r:id="rId6"/>
    <p:sldId id="300" r:id="rId7"/>
    <p:sldId id="345" r:id="rId8"/>
    <p:sldId id="343" r:id="rId9"/>
    <p:sldId id="354" r:id="rId10"/>
    <p:sldId id="34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64" autoAdjust="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Century Gothic" pitchFamily="34" charset="0"/>
              </a:defRPr>
            </a:pPr>
            <a:r>
              <a:rPr lang="en-US" dirty="0" smtClean="0">
                <a:latin typeface="Century Gothic" pitchFamily="34" charset="0"/>
              </a:rPr>
              <a:t>Trends</a:t>
            </a:r>
            <a:r>
              <a:rPr lang="en-US" baseline="0" dirty="0" smtClean="0">
                <a:latin typeface="Century Gothic" pitchFamily="34" charset="0"/>
              </a:rPr>
              <a:t> Show </a:t>
            </a:r>
            <a:r>
              <a:rPr lang="en-US" dirty="0" smtClean="0">
                <a:latin typeface="Century Gothic" pitchFamily="34" charset="0"/>
              </a:rPr>
              <a:t>Overall</a:t>
            </a:r>
            <a:r>
              <a:rPr lang="en-US" baseline="0" dirty="0" smtClean="0">
                <a:latin typeface="Century Gothic" pitchFamily="34" charset="0"/>
              </a:rPr>
              <a:t> Increase in City-Wide Bans</a:t>
            </a:r>
            <a:endParaRPr lang="en-US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9861299665128"/>
          <c:y val="0.11886904761904762"/>
          <c:w val="0.79460347090234407"/>
          <c:h val="0.7034194163229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Source Data.xlsx]City-Wide Bans Summary'!$A$2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'[Chart Source Data.xlsx]City-Wide Bans Summary'!$B$1:$E$1</c:f>
              <c:strCache>
                <c:ptCount val="4"/>
                <c:pt idx="0">
                  <c:v>Ban on Camping in Public, City-Wide</c:v>
                </c:pt>
                <c:pt idx="1">
                  <c:v>Ban on Loitering, Loafing, or Vagrancy in Public, City-Wide</c:v>
                </c:pt>
                <c:pt idx="2">
                  <c:v>Ban on Begging in Public, City-Wide</c:v>
                </c:pt>
                <c:pt idx="3">
                  <c:v>Ban on Sleeping in Public, City Wide</c:v>
                </c:pt>
              </c:strCache>
            </c:strRef>
          </c:cat>
          <c:val>
            <c:numRef>
              <c:f>'[Chart Source Data.xlsx]City-Wide Bans Summary'!$B$2:$E$2</c:f>
              <c:numCache>
                <c:formatCode>General</c:formatCode>
                <c:ptCount val="4"/>
                <c:pt idx="0">
                  <c:v>40</c:v>
                </c:pt>
                <c:pt idx="1">
                  <c:v>46</c:v>
                </c:pt>
                <c:pt idx="2">
                  <c:v>36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'[Chart Source Data.xlsx]City-Wide Bans Summary'!$A$3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'[Chart Source Data.xlsx]City-Wide Bans Summary'!$B$1:$E$1</c:f>
              <c:strCache>
                <c:ptCount val="4"/>
                <c:pt idx="0">
                  <c:v>Ban on Camping in Public, City-Wide</c:v>
                </c:pt>
                <c:pt idx="1">
                  <c:v>Ban on Loitering, Loafing, or Vagrancy in Public, City-Wide</c:v>
                </c:pt>
                <c:pt idx="2">
                  <c:v>Ban on Begging in Public, City-Wide</c:v>
                </c:pt>
                <c:pt idx="3">
                  <c:v>Ban on Sleeping in Public, City Wide</c:v>
                </c:pt>
              </c:strCache>
            </c:strRef>
          </c:cat>
          <c:val>
            <c:numRef>
              <c:f>'[Chart Source Data.xlsx]City-Wide Bans Summary'!$B$3:$E$3</c:f>
              <c:numCache>
                <c:formatCode>General</c:formatCode>
                <c:ptCount val="4"/>
                <c:pt idx="0">
                  <c:v>64</c:v>
                </c:pt>
                <c:pt idx="1">
                  <c:v>62</c:v>
                </c:pt>
                <c:pt idx="2">
                  <c:v>45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666896"/>
        <c:axId val="306602296"/>
      </c:barChart>
      <c:catAx>
        <c:axId val="30566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6602296"/>
        <c:crosses val="autoZero"/>
        <c:auto val="1"/>
        <c:lblAlgn val="ctr"/>
        <c:lblOffset val="100"/>
        <c:noMultiLvlLbl val="0"/>
      </c:catAx>
      <c:valAx>
        <c:axId val="306602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Number of U.S.</a:t>
                </a:r>
                <a:r>
                  <a:rPr lang="en-US" sz="1600" b="0" baseline="0" dirty="0" smtClean="0"/>
                  <a:t> Cities With City-Wide Bans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1.6479885057471264E-2"/>
              <c:y val="0.2394278840144981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566689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0.39655</cdr:x>
      <cdr:y>0.22243</cdr:y>
    </cdr:from>
    <cdr:to>
      <cdr:x>0.4569</cdr:x>
      <cdr:y>0.61905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5185" y="1423737"/>
          <a:ext cx="533445" cy="253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r"/>
          <a:r>
            <a:rPr lang="en-US" sz="2000" b="1" dirty="0" smtClean="0">
              <a:solidFill>
                <a:schemeClr val="bg1"/>
              </a:solidFill>
            </a:rPr>
            <a:t>35% Increase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0.19964</cdr:x>
      <cdr:y>0.19424</cdr:y>
    </cdr:from>
    <cdr:to>
      <cdr:x>0.25998</cdr:x>
      <cdr:y>0.57331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64668" y="1243263"/>
          <a:ext cx="533357" cy="242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1" dirty="0" smtClean="0">
              <a:solidFill>
                <a:schemeClr val="bg1"/>
              </a:solidFill>
            </a:rPr>
            <a:t>60% Increase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0.60073</cdr:x>
      <cdr:y>0.39348</cdr:y>
    </cdr:from>
    <cdr:to>
      <cdr:x>0.64655</cdr:x>
      <cdr:y>0.79762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09937" y="2518611"/>
          <a:ext cx="405048" cy="2586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1" dirty="0" smtClean="0">
              <a:solidFill>
                <a:schemeClr val="bg1"/>
              </a:solidFill>
            </a:rPr>
            <a:t>25% Increase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0.79863</cdr:x>
      <cdr:y>0.50627</cdr:y>
    </cdr:from>
    <cdr:to>
      <cdr:x>0.83474</cdr:x>
      <cdr:y>0.95238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59283" y="3240533"/>
          <a:ext cx="319177" cy="2855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1" dirty="0" smtClean="0">
              <a:solidFill>
                <a:schemeClr val="bg1"/>
              </a:solidFill>
            </a:rPr>
            <a:t>No Change</a:t>
          </a:r>
          <a:endParaRPr lang="en-US" sz="20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66F79-45EA-4E17-9B86-5189B1C5286E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63B5F-4843-419C-B08A-CCD96127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9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E3280-7A24-45A2-91B8-B6E55E15729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D0A67-508F-4571-9589-62ABC431C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9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D0A67-508F-4571-9589-62ABC431C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CC61-0FF8-4CA0-8FBB-F1DCBC95A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nlchp.org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Crisis of Homelessness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Across the Nation and in the Pacific 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nlchp.org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janellefernandez\Desktop\NLCHP logo -- highest quality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77" y="5056652"/>
            <a:ext cx="7417579" cy="11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DOJ Statement of Interest Brief: </a:t>
            </a:r>
            <a:r>
              <a:rPr lang="en-US" i="1" dirty="0" smtClean="0"/>
              <a:t>Bell v. Boise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“It </a:t>
            </a:r>
            <a:r>
              <a:rPr lang="en-US" dirty="0"/>
              <a:t>should be uncontroversial that punishing conduct that is a universal and unavoidable consequence of being human violates the Eighth Amendment…Sleeping is a </a:t>
            </a:r>
            <a:r>
              <a:rPr lang="en-US" dirty="0" smtClean="0"/>
              <a:t>life-sustaining </a:t>
            </a:r>
            <a:r>
              <a:rPr lang="en-US" dirty="0"/>
              <a:t>activity—i.e., it must occur at some time in some place.  If a person literally has nowhere else to go, then enforcement of the anti-camping ordinance against that person criminalizes her for being homeless</a:t>
            </a:r>
            <a:r>
              <a:rPr lang="en-US" dirty="0" smtClean="0"/>
              <a:t>.”</a:t>
            </a:r>
          </a:p>
          <a:p>
            <a:r>
              <a:rPr lang="en-US" i="1" dirty="0" smtClean="0"/>
              <a:t>Bell</a:t>
            </a:r>
            <a:r>
              <a:rPr lang="en-US" dirty="0" smtClean="0"/>
              <a:t> case dismissed on standing grounds, but appeal to the 9</a:t>
            </a:r>
            <a:r>
              <a:rPr lang="en-US" baseline="30000" dirty="0" smtClean="0"/>
              <a:t>th</a:t>
            </a:r>
            <a:r>
              <a:rPr lang="en-US" dirty="0" smtClean="0"/>
              <a:t> Circuit is pending</a:t>
            </a:r>
          </a:p>
          <a:p>
            <a:r>
              <a:rPr lang="en-US" dirty="0" smtClean="0"/>
              <a:t>Positive impact </a:t>
            </a:r>
            <a:r>
              <a:rPr lang="en-US" dirty="0" smtClean="0"/>
              <a:t>in WA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5" y="1673352"/>
            <a:ext cx="3753135" cy="4618266"/>
          </a:xfrm>
        </p:spPr>
      </p:pic>
    </p:spTree>
    <p:extLst>
      <p:ext uri="{BB962C8B-B14F-4D97-AF65-F5344CB8AC3E}">
        <p14:creationId xmlns:p14="http://schemas.microsoft.com/office/powerpoint/2010/main" val="421484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Tristia</a:t>
            </a:r>
            <a:r>
              <a:rPr lang="en-US" dirty="0" smtClean="0"/>
              <a:t> Bauman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Senior Attorney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tbauman@nlchp.org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202-638-2535 ext. </a:t>
            </a:r>
            <a:r>
              <a:rPr lang="en-US" dirty="0" smtClean="0"/>
              <a:t>102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www.nlchp.org</a:t>
            </a:r>
          </a:p>
        </p:txBody>
      </p:sp>
      <p:pic>
        <p:nvPicPr>
          <p:cNvPr id="4" name="Picture 3" descr="C:\Users\janellefernandez\Desktop\NLCHP logo -- highest quality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056652"/>
            <a:ext cx="7417579" cy="11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nlchp.org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Housing Crisis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Average rents have increased for 23 straight quarters, and were 15.2% higher in 2014 than in 2009</a:t>
            </a:r>
          </a:p>
          <a:p>
            <a:r>
              <a:rPr lang="en-US" dirty="0" smtClean="0"/>
              <a:t>7 </a:t>
            </a:r>
            <a:r>
              <a:rPr lang="en-US" dirty="0"/>
              <a:t>million unit shortage of </a:t>
            </a:r>
            <a:r>
              <a:rPr lang="en-US" dirty="0" smtClean="0"/>
              <a:t>affordable rental </a:t>
            </a:r>
            <a:r>
              <a:rPr lang="en-US" dirty="0"/>
              <a:t>housing </a:t>
            </a:r>
            <a:r>
              <a:rPr lang="en-US" dirty="0" smtClean="0"/>
              <a:t>available </a:t>
            </a:r>
            <a:r>
              <a:rPr lang="en-US" dirty="0"/>
              <a:t>to </a:t>
            </a:r>
            <a:r>
              <a:rPr lang="en-US" dirty="0" smtClean="0"/>
              <a:t>ELI households </a:t>
            </a:r>
          </a:p>
          <a:p>
            <a:r>
              <a:rPr lang="en-US" dirty="0" smtClean="0"/>
              <a:t>Only 1 in 4 eligible households receive assistance</a:t>
            </a:r>
            <a:endParaRPr lang="en-US" dirty="0"/>
          </a:p>
          <a:p>
            <a:r>
              <a:rPr lang="en-US" dirty="0" smtClean="0"/>
              <a:t>Over </a:t>
            </a:r>
            <a:r>
              <a:rPr lang="en-US" dirty="0"/>
              <a:t>half of all </a:t>
            </a:r>
            <a:r>
              <a:rPr lang="en-US" dirty="0" smtClean="0"/>
              <a:t>renters and 75% of ELI households are cost </a:t>
            </a:r>
            <a:r>
              <a:rPr lang="en-US" dirty="0" smtClean="0"/>
              <a:t>burdened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73352"/>
            <a:ext cx="4038600" cy="47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8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334"/>
            <a:ext cx="8229600" cy="990600"/>
          </a:xfrm>
        </p:spPr>
        <p:txBody>
          <a:bodyPr/>
          <a:lstStyle/>
          <a:p>
            <a:r>
              <a:rPr lang="en-US" dirty="0" smtClean="0"/>
              <a:t>HUD Point-in-Time Count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Homeless </a:t>
            </a:r>
            <a:r>
              <a:rPr lang="en-US" dirty="0"/>
              <a:t>persons who are living in a place </a:t>
            </a:r>
            <a:r>
              <a:rPr lang="en-US" b="1" dirty="0"/>
              <a:t>not designed or ordinarily used as a regular sleeping accommodation</a:t>
            </a:r>
            <a:r>
              <a:rPr lang="en-US" dirty="0"/>
              <a:t> for humans must be counted as </a:t>
            </a:r>
            <a:r>
              <a:rPr lang="en-US" b="1" dirty="0"/>
              <a:t>unsheltered homeless </a:t>
            </a:r>
            <a:r>
              <a:rPr lang="en-US" dirty="0" smtClean="0"/>
              <a:t>persons.</a:t>
            </a:r>
          </a:p>
          <a:p>
            <a:r>
              <a:rPr lang="en-US" dirty="0" smtClean="0"/>
              <a:t>Persons </a:t>
            </a:r>
            <a:r>
              <a:rPr lang="en-US" dirty="0"/>
              <a:t>living in </a:t>
            </a:r>
            <a:r>
              <a:rPr lang="en-US" b="1" dirty="0"/>
              <a:t>emergency shelters and transitional housing </a:t>
            </a:r>
            <a:r>
              <a:rPr lang="en-US" dirty="0"/>
              <a:t>projects must be counted as </a:t>
            </a:r>
            <a:r>
              <a:rPr lang="en-US" b="1" dirty="0"/>
              <a:t>sheltered homeless </a:t>
            </a:r>
            <a:r>
              <a:rPr lang="en-US" dirty="0"/>
              <a:t>persons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3352"/>
            <a:ext cx="4038600" cy="4718303"/>
          </a:xfrm>
        </p:spPr>
      </p:pic>
    </p:spTree>
    <p:extLst>
      <p:ext uri="{BB962C8B-B14F-4D97-AF65-F5344CB8AC3E}">
        <p14:creationId xmlns:p14="http://schemas.microsoft.com/office/powerpoint/2010/main" val="94834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vs. Local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PIT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January 2015, 564,708 people were </a:t>
            </a:r>
            <a:r>
              <a:rPr lang="en-US" dirty="0" smtClean="0"/>
              <a:t>homeless</a:t>
            </a:r>
          </a:p>
          <a:p>
            <a:r>
              <a:rPr lang="en-US" dirty="0" smtClean="0"/>
              <a:t>69 percent were sheltered</a:t>
            </a:r>
          </a:p>
          <a:p>
            <a:r>
              <a:rPr lang="en-US" dirty="0" smtClean="0"/>
              <a:t>31 </a:t>
            </a:r>
            <a:r>
              <a:rPr lang="en-US" dirty="0"/>
              <a:t>percent were </a:t>
            </a:r>
            <a:r>
              <a:rPr lang="en-US" dirty="0" smtClean="0"/>
              <a:t>unsheltered locations</a:t>
            </a:r>
          </a:p>
          <a:p>
            <a:r>
              <a:rPr lang="en-US" dirty="0" smtClean="0"/>
              <a:t>Nearly </a:t>
            </a:r>
            <a:r>
              <a:rPr lang="en-US" dirty="0"/>
              <a:t>one-quarter of all homeless people were </a:t>
            </a:r>
            <a:r>
              <a:rPr lang="en-US" dirty="0" smtClean="0"/>
              <a:t>children under </a:t>
            </a:r>
            <a:r>
              <a:rPr lang="en-US" dirty="0"/>
              <a:t>the age of 18 </a:t>
            </a:r>
            <a:endParaRPr lang="en-US" dirty="0" smtClean="0"/>
          </a:p>
          <a:p>
            <a:r>
              <a:rPr lang="en-US" dirty="0" smtClean="0"/>
              <a:t>Homelessness </a:t>
            </a:r>
            <a:r>
              <a:rPr lang="en-US" dirty="0"/>
              <a:t>declined by 2 percent </a:t>
            </a:r>
            <a:r>
              <a:rPr lang="en-US" dirty="0" smtClean="0"/>
              <a:t>between </a:t>
            </a:r>
            <a:r>
              <a:rPr lang="en-US" dirty="0"/>
              <a:t>2014 and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Local PIT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Seattle/King County</a:t>
            </a:r>
            <a:endParaRPr lang="en-US" dirty="0"/>
          </a:p>
          <a:p>
            <a:pPr lvl="1"/>
            <a:r>
              <a:rPr lang="en-US" b="1" dirty="0" smtClean="0"/>
              <a:t>4,505 homeless people were unsheltered</a:t>
            </a:r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of 19</a:t>
            </a:r>
            <a:r>
              <a:rPr lang="en-US" dirty="0" smtClean="0"/>
              <a:t>%</a:t>
            </a:r>
          </a:p>
          <a:p>
            <a:r>
              <a:rPr lang="en-US" dirty="0" smtClean="0"/>
              <a:t>Pierce County</a:t>
            </a:r>
          </a:p>
          <a:p>
            <a:pPr lvl="1"/>
            <a:r>
              <a:rPr lang="en-US" dirty="0" smtClean="0"/>
              <a:t>494 homeless people </a:t>
            </a:r>
            <a:r>
              <a:rPr lang="en-US" dirty="0"/>
              <a:t>were </a:t>
            </a:r>
            <a:r>
              <a:rPr lang="en-US" dirty="0" smtClean="0"/>
              <a:t>unsheltered</a:t>
            </a:r>
          </a:p>
          <a:p>
            <a:pPr lvl="1"/>
            <a:r>
              <a:rPr lang="en-US" dirty="0" smtClean="0"/>
              <a:t>37%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7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Department of Education Definition of Homelessness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ndividuals </a:t>
            </a:r>
            <a:r>
              <a:rPr lang="en-US" dirty="0"/>
              <a:t>who </a:t>
            </a:r>
            <a:r>
              <a:rPr lang="en-US" b="1" dirty="0"/>
              <a:t>lack a fixed, regular, and adequate nighttime </a:t>
            </a:r>
            <a:r>
              <a:rPr lang="en-US" b="1" dirty="0" smtClean="0"/>
              <a:t>residence</a:t>
            </a:r>
          </a:p>
          <a:p>
            <a:r>
              <a:rPr lang="en-US" dirty="0" smtClean="0"/>
              <a:t>Children and youth l</a:t>
            </a:r>
            <a:r>
              <a:rPr lang="en-US" dirty="0" smtClean="0"/>
              <a:t>iving </a:t>
            </a:r>
            <a:r>
              <a:rPr lang="en-US" dirty="0"/>
              <a:t>in </a:t>
            </a:r>
            <a:r>
              <a:rPr lang="en-US" dirty="0" smtClean="0"/>
              <a:t>motels or </a:t>
            </a:r>
            <a:r>
              <a:rPr lang="en-US" dirty="0"/>
              <a:t>camping grounds </a:t>
            </a:r>
            <a:endParaRPr lang="en-US" dirty="0" smtClean="0"/>
          </a:p>
          <a:p>
            <a:r>
              <a:rPr lang="en-US" dirty="0" smtClean="0"/>
              <a:t>Children and youth </a:t>
            </a:r>
            <a:r>
              <a:rPr lang="en-US" dirty="0" smtClean="0"/>
              <a:t>waiting for foster </a:t>
            </a:r>
            <a:r>
              <a:rPr lang="en-US" dirty="0"/>
              <a:t>care </a:t>
            </a:r>
            <a:r>
              <a:rPr lang="en-US" dirty="0" smtClean="0"/>
              <a:t>placement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1.36 million in US schools</a:t>
            </a:r>
          </a:p>
          <a:p>
            <a:pPr lvl="1"/>
            <a:r>
              <a:rPr lang="en-US" dirty="0" smtClean="0"/>
              <a:t>Nearly doubled since 2007</a:t>
            </a:r>
          </a:p>
          <a:p>
            <a:r>
              <a:rPr lang="en-US" dirty="0" smtClean="0"/>
              <a:t>In WA, </a:t>
            </a:r>
            <a:r>
              <a:rPr lang="en-US" dirty="0" smtClean="0"/>
              <a:t>approximately 1 in 30</a:t>
            </a:r>
          </a:p>
          <a:p>
            <a:pPr lvl="1"/>
            <a:r>
              <a:rPr lang="en-US" dirty="0" smtClean="0"/>
              <a:t>56% increase</a:t>
            </a:r>
            <a:endParaRPr lang="en-US" dirty="0" smtClean="0"/>
          </a:p>
          <a:p>
            <a:r>
              <a:rPr lang="en-US" dirty="0" smtClean="0"/>
              <a:t>In Seattle, 1 in 18 public school students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97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nellefernandez\Desktop\NoSafePlace_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590550"/>
            <a:ext cx="8591550" cy="59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9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0" y="361951"/>
          <a:ext cx="9144000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8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Own Nightmare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eteran</a:t>
            </a:r>
          </a:p>
          <a:p>
            <a:r>
              <a:rPr lang="en-US" dirty="0" smtClean="0"/>
              <a:t>Domestic violence survivor with small children</a:t>
            </a:r>
          </a:p>
          <a:p>
            <a:r>
              <a:rPr lang="en-US" dirty="0" smtClean="0"/>
              <a:t>LGBTQ youth</a:t>
            </a:r>
          </a:p>
          <a:p>
            <a:r>
              <a:rPr lang="en-US" dirty="0" smtClean="0"/>
              <a:t>Mentally ill person</a:t>
            </a:r>
          </a:p>
          <a:p>
            <a:r>
              <a:rPr lang="en-US" dirty="0" smtClean="0"/>
              <a:t>Person with eviction or conviction on record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65" y="1673225"/>
            <a:ext cx="2964870" cy="4718050"/>
          </a:xfrm>
        </p:spPr>
      </p:pic>
    </p:spTree>
    <p:extLst>
      <p:ext uri="{BB962C8B-B14F-4D97-AF65-F5344CB8AC3E}">
        <p14:creationId xmlns:p14="http://schemas.microsoft.com/office/powerpoint/2010/main" val="275269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Camping in Public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60% increase in city-wide bans on camping in public</a:t>
            </a:r>
            <a:endParaRPr lang="en-US" sz="2200" dirty="0"/>
          </a:p>
          <a:p>
            <a:r>
              <a:rPr lang="en-US" sz="2200" dirty="0" smtClean="0"/>
              <a:t>“Camping” is broadly defined</a:t>
            </a:r>
          </a:p>
          <a:p>
            <a:pPr lvl="3"/>
            <a:r>
              <a:rPr lang="en-US" dirty="0" smtClean="0"/>
              <a:t>Indicia of camping</a:t>
            </a:r>
          </a:p>
          <a:p>
            <a:pPr lvl="3"/>
            <a:r>
              <a:rPr lang="en-US" dirty="0" smtClean="0"/>
              <a:t>Sleeping outside</a:t>
            </a:r>
            <a:endParaRPr lang="en-US" dirty="0"/>
          </a:p>
          <a:p>
            <a:r>
              <a:rPr lang="en-US" sz="2200" dirty="0" smtClean="0"/>
              <a:t>Can govern use of public and private </a:t>
            </a:r>
            <a:r>
              <a:rPr lang="en-US" sz="2200" dirty="0" smtClean="0"/>
              <a:t>property</a:t>
            </a:r>
          </a:p>
          <a:p>
            <a:r>
              <a:rPr lang="en-US" sz="2200" dirty="0" smtClean="0"/>
              <a:t>“Sweeps” of homeless encampments</a:t>
            </a:r>
          </a:p>
          <a:p>
            <a:pPr lvl="1"/>
            <a:r>
              <a:rPr lang="en-US" sz="1800" dirty="0" smtClean="0"/>
              <a:t>Loss of belongings</a:t>
            </a:r>
          </a:p>
          <a:p>
            <a:pPr lvl="1"/>
            <a:r>
              <a:rPr lang="en-US" sz="1800" dirty="0" smtClean="0"/>
              <a:t>Exposure to elements</a:t>
            </a:r>
          </a:p>
          <a:p>
            <a:pPr lvl="1"/>
            <a:r>
              <a:rPr lang="en-US" sz="1800" dirty="0" smtClean="0"/>
              <a:t>Loss of community</a:t>
            </a:r>
          </a:p>
          <a:p>
            <a:pPr lvl="1"/>
            <a:endParaRPr lang="en-US" sz="1800" dirty="0" smtClean="0"/>
          </a:p>
          <a:p>
            <a:endParaRPr lang="en-US" sz="2200" dirty="0" smtClean="0"/>
          </a:p>
          <a:p>
            <a:endParaRPr lang="en-US" sz="3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1673225"/>
            <a:ext cx="3728793" cy="4798030"/>
          </a:xfrm>
        </p:spPr>
      </p:pic>
    </p:spTree>
    <p:extLst>
      <p:ext uri="{BB962C8B-B14F-4D97-AF65-F5344CB8AC3E}">
        <p14:creationId xmlns:p14="http://schemas.microsoft.com/office/powerpoint/2010/main" val="34599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LCHP Template">
  <a:themeElements>
    <a:clrScheme name="NLCHP Custom Oran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CC99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742117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NLCHP Template</Template>
  <TotalTime>3597</TotalTime>
  <Words>395</Words>
  <Application>Microsoft Office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Corbel</vt:lpstr>
      <vt:lpstr>NLCHP Template</vt:lpstr>
      <vt:lpstr>The Crisis of Homelessness</vt:lpstr>
      <vt:lpstr>Affordable Housing Crisis</vt:lpstr>
      <vt:lpstr>HUD Point-in-Time Count Data</vt:lpstr>
      <vt:lpstr>National vs. Local</vt:lpstr>
      <vt:lpstr>US Department of Education Definition of Homelessness</vt:lpstr>
      <vt:lpstr>PowerPoint Presentation</vt:lpstr>
      <vt:lpstr>PowerPoint Presentation</vt:lpstr>
      <vt:lpstr>Choose Your Own Nightmare</vt:lpstr>
      <vt:lpstr>Camping in Public</vt:lpstr>
      <vt:lpstr>DOJ Statement of Interest Brief: Bell v. Boise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tristiamoana</dc:creator>
  <cp:lastModifiedBy>Demrs_PC</cp:lastModifiedBy>
  <cp:revision>181</cp:revision>
  <dcterms:created xsi:type="dcterms:W3CDTF">2014-07-02T00:20:07Z</dcterms:created>
  <dcterms:modified xsi:type="dcterms:W3CDTF">2016-08-20T17:17:27Z</dcterms:modified>
</cp:coreProperties>
</file>