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278" r:id="rId2"/>
    <p:sldId id="336" r:id="rId3"/>
    <p:sldId id="330" r:id="rId4"/>
    <p:sldId id="320" r:id="rId5"/>
    <p:sldId id="334" r:id="rId6"/>
    <p:sldId id="322" r:id="rId7"/>
    <p:sldId id="328" r:id="rId8"/>
    <p:sldId id="326" r:id="rId9"/>
    <p:sldId id="292" r:id="rId10"/>
    <p:sldId id="29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55742" autoAdjust="0"/>
  </p:normalViewPr>
  <p:slideViewPr>
    <p:cSldViewPr>
      <p:cViewPr varScale="1">
        <p:scale>
          <a:sx n="58" d="100"/>
          <a:sy n="58" d="100"/>
        </p:scale>
        <p:origin x="25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u.local\users\mckinj\My%20Documents\2015\TC3\Data\OneNight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cap="all" spc="0" baseline="0" dirty="0">
                <a:solidFill>
                  <a:srgbClr val="000099"/>
                </a:solidFill>
              </a:rPr>
              <a:t>Total Number of Unsheltered in King County, 2006-2016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UNSHELTERED!$F$1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numRef>
              <c:f>UNSHELTERED!$A$2:$A$12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UNSHELTERED!$F$2:$F$12</c:f>
              <c:numCache>
                <c:formatCode>#,##0</c:formatCode>
                <c:ptCount val="11"/>
                <c:pt idx="0">
                  <c:v>1946</c:v>
                </c:pt>
                <c:pt idx="1">
                  <c:v>2159</c:v>
                </c:pt>
                <c:pt idx="2">
                  <c:v>2631</c:v>
                </c:pt>
                <c:pt idx="3">
                  <c:v>2827</c:v>
                </c:pt>
                <c:pt idx="4">
                  <c:v>2759</c:v>
                </c:pt>
                <c:pt idx="5">
                  <c:v>2442</c:v>
                </c:pt>
                <c:pt idx="6">
                  <c:v>2594</c:v>
                </c:pt>
                <c:pt idx="7">
                  <c:v>2736</c:v>
                </c:pt>
                <c:pt idx="8">
                  <c:v>3123</c:v>
                </c:pt>
                <c:pt idx="9">
                  <c:v>3772</c:v>
                </c:pt>
                <c:pt idx="10">
                  <c:v>4505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C4-485F-8F06-13A119D83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631864"/>
        <c:axId val="372629512"/>
      </c:areaChart>
      <c:catAx>
        <c:axId val="372631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29512"/>
        <c:crosses val="autoZero"/>
        <c:auto val="1"/>
        <c:lblAlgn val="ctr"/>
        <c:lblOffset val="100"/>
        <c:noMultiLvlLbl val="0"/>
      </c:catAx>
      <c:valAx>
        <c:axId val="37262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NUMBER OF UNSHELTERED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31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D83EC-0CD0-4C93-9BB1-472A69CA5DB5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FE4451-C10A-4178-B183-11A34BD6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7EE5A6-32F7-4C59-89C5-6B7F39E2E424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D37DD0-EC6F-4FC9-A55E-9B32F2B97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7DD0-EC6F-4FC9-A55E-9B32F2B971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96FC5-2006-442B-A98D-4E70379AE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1F7D0-9920-4655-85E3-A6BC5A26E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DD645-9BE1-48EC-B631-14C2907DAF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6D1C9-41BA-45A5-9971-4800AD162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DB9B6-517D-4394-9965-9C5E3F1BE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EBFD9-A58B-411E-882E-AB4DDE073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3244A-41B7-4F61-8B6A-70FC0FAC5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B5548-9C37-4325-9642-C1BA6D0981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66A13-D26B-423C-A7B8-E71E11D9D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F5C3-6DE2-431C-BD73-604FD0BC1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F31A0-1225-4F27-B867-F34D62A62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biLevel thresh="25000"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1FF62-E9BB-4A1D-877E-181C52FC0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pu.local\users\mckinj\My Documents\2015\TC3\TC3 s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505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‘We are Homeless, not Helpless”: Voices from Inside a Tent Encampment</a:t>
            </a:r>
            <a:br>
              <a:rPr lang="en-US" sz="5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3810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Karen Snedker &amp; Jennifer McKinney</a:t>
            </a:r>
          </a:p>
          <a:p>
            <a:r>
              <a:rPr lang="en-US" dirty="0" smtClean="0"/>
              <a:t>Department of Sociology</a:t>
            </a:r>
          </a:p>
          <a:p>
            <a:r>
              <a:rPr lang="en-US" dirty="0" smtClean="0"/>
              <a:t>Seattle Pacific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3530138"/>
            <a:ext cx="70104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Karen Snedker &amp; Jennifer McKinney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Department of Sociology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Seattle Pacific University</a:t>
            </a:r>
          </a:p>
        </p:txBody>
      </p:sp>
    </p:spTree>
    <p:extLst>
      <p:ext uri="{BB962C8B-B14F-4D97-AF65-F5344CB8AC3E}">
        <p14:creationId xmlns:p14="http://schemas.microsoft.com/office/powerpoint/2010/main" val="11011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21" y="1867671"/>
            <a:ext cx="1909638" cy="2866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65" y="4520237"/>
            <a:ext cx="3196237" cy="2450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14" y="1427"/>
            <a:ext cx="2165409" cy="3248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3" y="5623"/>
            <a:ext cx="3246567" cy="2164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54" y="3581400"/>
            <a:ext cx="2101129" cy="33525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86" y="2188065"/>
            <a:ext cx="3445922" cy="2436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" y="4675821"/>
            <a:ext cx="3315229" cy="2294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33" y="2019219"/>
            <a:ext cx="1936960" cy="2725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305"/>
            <a:ext cx="2003448" cy="2980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83" y="4476611"/>
            <a:ext cx="1839025" cy="2452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3" y="-13528"/>
            <a:ext cx="3051262" cy="203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00" y="-19332"/>
            <a:ext cx="1675154" cy="25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Homelessness in King County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1"/>
            <a:ext cx="4895850" cy="47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Unsheltered in King County: One Night Count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81211214"/>
              </p:ext>
            </p:extLst>
          </p:nvPr>
        </p:nvGraphicFramePr>
        <p:xfrm>
          <a:off x="628650" y="1357496"/>
          <a:ext cx="7524750" cy="47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144434" cy="609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Features of Tent Cities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334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What </a:t>
            </a:r>
            <a:r>
              <a:rPr lang="en-US" sz="2800" b="1" dirty="0">
                <a:solidFill>
                  <a:srgbClr val="000099"/>
                </a:solidFill>
              </a:rPr>
              <a:t>are tent cities?</a:t>
            </a:r>
          </a:p>
          <a:p>
            <a:r>
              <a:rPr lang="en-US" sz="2800" b="1" dirty="0" smtClean="0">
                <a:solidFill>
                  <a:srgbClr val="000099"/>
                </a:solidFill>
              </a:rPr>
              <a:t>General features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Collaboration 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Code </a:t>
            </a:r>
            <a:r>
              <a:rPr lang="en-US" sz="2400" b="1" dirty="0">
                <a:solidFill>
                  <a:srgbClr val="000099"/>
                </a:solidFill>
              </a:rPr>
              <a:t>of </a:t>
            </a:r>
            <a:r>
              <a:rPr lang="en-US" sz="2400" b="1" dirty="0" smtClean="0">
                <a:solidFill>
                  <a:srgbClr val="000099"/>
                </a:solidFill>
              </a:rPr>
              <a:t>conduct </a:t>
            </a:r>
            <a:r>
              <a:rPr lang="en-US" sz="24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“the rules”</a:t>
            </a:r>
            <a:endParaRPr lang="en-US" sz="2400" b="1" dirty="0">
              <a:solidFill>
                <a:srgbClr val="00009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Self-governance </a:t>
            </a:r>
            <a:r>
              <a:rPr lang="en-US" sz="24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“core values”</a:t>
            </a:r>
            <a:endParaRPr lang="en-US" sz="2400" b="1" dirty="0">
              <a:solidFill>
                <a:srgbClr val="000099"/>
              </a:solidFill>
            </a:endParaRPr>
          </a:p>
          <a:p>
            <a:r>
              <a:rPr lang="en-US" sz="2800" b="1" dirty="0">
                <a:solidFill>
                  <a:srgbClr val="000099"/>
                </a:solidFill>
              </a:rPr>
              <a:t>SPU host </a:t>
            </a:r>
            <a:r>
              <a:rPr lang="en-US" sz="2800" b="1" dirty="0" smtClean="0">
                <a:solidFill>
                  <a:srgbClr val="000099"/>
                </a:solidFill>
              </a:rPr>
              <a:t>site for Tent City 3 </a:t>
            </a:r>
          </a:p>
          <a:p>
            <a:pPr lvl="1"/>
            <a:r>
              <a:rPr lang="en-US" sz="2500" b="1" dirty="0" smtClean="0">
                <a:solidFill>
                  <a:srgbClr val="000099"/>
                </a:solidFill>
              </a:rPr>
              <a:t>2012 </a:t>
            </a:r>
            <a:r>
              <a:rPr lang="en-US" sz="2500" b="1" dirty="0">
                <a:solidFill>
                  <a:srgbClr val="000099"/>
                </a:solidFill>
              </a:rPr>
              <a:t>and 2014-2015</a:t>
            </a:r>
          </a:p>
          <a:p>
            <a:pPr lvl="1"/>
            <a:r>
              <a:rPr lang="en-US" sz="2400" b="1" dirty="0">
                <a:solidFill>
                  <a:srgbClr val="000099"/>
                </a:solidFill>
              </a:rPr>
              <a:t>Interviews (</a:t>
            </a:r>
            <a:r>
              <a:rPr lang="en-US" sz="2400" b="1" dirty="0" smtClean="0">
                <a:solidFill>
                  <a:srgbClr val="000099"/>
                </a:solidFill>
              </a:rPr>
              <a:t>N=34)</a:t>
            </a:r>
            <a:endParaRPr lang="en-US" sz="2400" b="1" dirty="0">
              <a:solidFill>
                <a:srgbClr val="000099"/>
              </a:solidFill>
            </a:endParaRPr>
          </a:p>
          <a:p>
            <a:endParaRPr lang="en-US" sz="2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ASA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Who Lives in Tent City 3 (2015 data; n=24)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8738" y="1985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78837"/>
              </p:ext>
            </p:extLst>
          </p:nvPr>
        </p:nvGraphicFramePr>
        <p:xfrm>
          <a:off x="761998" y="1219188"/>
          <a:ext cx="7543801" cy="5137162"/>
        </p:xfrm>
        <a:graphic>
          <a:graphicData uri="http://schemas.openxmlformats.org/drawingml/2006/table">
            <a:tbl>
              <a:tblPr firstRow="1" firstCol="1" bandRow="1"/>
              <a:tblGrid>
                <a:gridCol w="1658100"/>
                <a:gridCol w="1861208"/>
                <a:gridCol w="2100506"/>
                <a:gridCol w="1923987"/>
              </a:tblGrid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 – 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 – 23-72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– 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&lt;High School – 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 – 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– 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 – 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– 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– 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Bi/Multi-racial – 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College – 57%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Latinx – 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or more – 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American– 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 Views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Religious Affiliation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Marital 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Part-time – 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Conservative – 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Protestant – 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Married – 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Fulltime – 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 – 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Catholic – 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Divorced – 58%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Seeking – 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Liberal – 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Buddhist – 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Married – 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seeking – 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– 59%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– 57%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Retired – 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(Anarchist, Libertarian, Radical, Revolutionary)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(Spirit-filled, Universalist, Agnostic)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 had children ranging from 2-50 years old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in Tent City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Range: 1 week-10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Mean: 1.9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Median: 27 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Mode: 3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being homeless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Range: 3 weeks-23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Mean: 6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Median: 5 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Mode: 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9287" y="1899014"/>
            <a:ext cx="10635473" cy="5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144434" cy="609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Tent Cities as an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334000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Streets and shelters 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Unsafe</a:t>
            </a:r>
            <a:endParaRPr lang="en-US" sz="2400" b="1" dirty="0">
              <a:solidFill>
                <a:srgbClr val="00009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Health </a:t>
            </a:r>
            <a:r>
              <a:rPr lang="en-US" sz="2400" b="1" dirty="0">
                <a:solidFill>
                  <a:srgbClr val="000099"/>
                </a:solidFill>
              </a:rPr>
              <a:t>and well-being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Tent cities </a:t>
            </a:r>
            <a:r>
              <a:rPr lang="en-US" sz="2800" b="1" dirty="0" smtClean="0">
                <a:solidFill>
                  <a:srgbClr val="000099"/>
                </a:solidFill>
              </a:rPr>
              <a:t>in comparison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Safe</a:t>
            </a:r>
            <a:endParaRPr lang="en-US" sz="2400" b="1" dirty="0">
              <a:solidFill>
                <a:srgbClr val="00009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Co-ed/couples</a:t>
            </a:r>
            <a:endParaRPr lang="en-US" sz="2400" b="1" dirty="0">
              <a:solidFill>
                <a:srgbClr val="00009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Agency</a:t>
            </a:r>
            <a:endParaRPr lang="en-US" sz="2400" b="1" dirty="0">
              <a:solidFill>
                <a:srgbClr val="000099"/>
              </a:solidFill>
            </a:endParaRPr>
          </a:p>
          <a:p>
            <a:pPr lvl="1"/>
            <a:r>
              <a:rPr lang="en-US" sz="2400" b="1" dirty="0">
                <a:solidFill>
                  <a:srgbClr val="000099"/>
                </a:solidFill>
              </a:rPr>
              <a:t>Ownership</a:t>
            </a:r>
          </a:p>
          <a:p>
            <a:pPr lvl="1"/>
            <a:r>
              <a:rPr lang="en-US" sz="2400" b="1" dirty="0">
                <a:solidFill>
                  <a:srgbClr val="000099"/>
                </a:solidFill>
              </a:rPr>
              <a:t>Work</a:t>
            </a:r>
          </a:p>
          <a:p>
            <a:endParaRPr lang="en-US" sz="2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ASA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144434" cy="609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Homelessness &amp; Tent </a:t>
            </a:r>
            <a:r>
              <a:rPr lang="en-US" b="1" dirty="0">
                <a:solidFill>
                  <a:srgbClr val="000099"/>
                </a:solidFill>
              </a:rPr>
              <a:t>City </a:t>
            </a:r>
            <a:r>
              <a:rPr lang="en-US" b="1" dirty="0" smtClean="0">
                <a:solidFill>
                  <a:srgbClr val="000099"/>
                </a:solidFill>
              </a:rPr>
              <a:t>3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334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Similarities </a:t>
            </a:r>
            <a:r>
              <a:rPr lang="en-US" sz="28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economic and limited social support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Differences</a:t>
            </a:r>
            <a:endParaRPr lang="en-US" sz="2800" b="1" dirty="0">
              <a:solidFill>
                <a:srgbClr val="000099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Drugs, alcohol </a:t>
            </a:r>
            <a:r>
              <a:rPr lang="en-US" sz="2400" b="1" dirty="0">
                <a:solidFill>
                  <a:srgbClr val="000099"/>
                </a:solidFill>
              </a:rPr>
              <a:t>and mental illness</a:t>
            </a:r>
          </a:p>
          <a:p>
            <a:pPr lvl="1"/>
            <a:r>
              <a:rPr lang="en-US" sz="2400" b="1" dirty="0">
                <a:solidFill>
                  <a:srgbClr val="000099"/>
                </a:solidFill>
              </a:rPr>
              <a:t>Appearance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</a:rPr>
              <a:t>“Houseless”/“</a:t>
            </a:r>
            <a:r>
              <a:rPr lang="en-US" sz="2400" b="1" dirty="0">
                <a:solidFill>
                  <a:srgbClr val="000099"/>
                </a:solidFill>
              </a:rPr>
              <a:t>R</a:t>
            </a:r>
            <a:r>
              <a:rPr lang="en-US" sz="2400" b="1" dirty="0" smtClean="0">
                <a:solidFill>
                  <a:srgbClr val="000099"/>
                </a:solidFill>
              </a:rPr>
              <a:t>oofless”</a:t>
            </a:r>
            <a:endParaRPr lang="en-US" sz="2400" b="1" dirty="0">
              <a:solidFill>
                <a:srgbClr val="000099"/>
              </a:solidFill>
            </a:endParaRPr>
          </a:p>
          <a:p>
            <a:r>
              <a:rPr lang="en-US" sz="2800" b="1" dirty="0">
                <a:solidFill>
                  <a:srgbClr val="000099"/>
                </a:solidFill>
              </a:rPr>
              <a:t>Stereotypes  </a:t>
            </a:r>
            <a:r>
              <a:rPr lang="en-US" sz="2800" b="1" dirty="0">
                <a:solidFill>
                  <a:srgbClr val="000099"/>
                </a:solidFill>
                <a:sym typeface="Wingdings" panose="05000000000000000000" pitchFamily="2" charset="2"/>
              </a:rPr>
              <a:t> debunking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  and reinforcing</a:t>
            </a:r>
            <a:endParaRPr lang="en-US" sz="2600" b="1" dirty="0" smtClean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ASA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144434" cy="609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Building </a:t>
            </a:r>
            <a:r>
              <a:rPr lang="en-US" b="1" dirty="0" smtClean="0">
                <a:solidFill>
                  <a:srgbClr val="000099"/>
                </a:solidFill>
              </a:rPr>
              <a:t>Community @ TC3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334000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and sociability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it’s the community that keeps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them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safe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Self-governance/democracy</a:t>
            </a:r>
          </a:p>
          <a:p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to community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Turnover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(barring, power, and politics)</a:t>
            </a:r>
          </a:p>
          <a:p>
            <a:endParaRPr lang="en-US" sz="2600" b="1" dirty="0" smtClean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ASA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Policy Implications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75"/>
            <a:ext cx="8229600" cy="5486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effectLst/>
              </a:rPr>
              <a:t>Expand </a:t>
            </a:r>
            <a:r>
              <a:rPr lang="en-US" sz="2800" b="1" dirty="0">
                <a:solidFill>
                  <a:srgbClr val="000099"/>
                </a:solidFill>
                <a:effectLst/>
              </a:rPr>
              <a:t>outreach and social services to  tent </a:t>
            </a:r>
            <a:r>
              <a:rPr lang="en-US" sz="2800" b="1" dirty="0" smtClean="0">
                <a:solidFill>
                  <a:srgbClr val="000099"/>
                </a:solidFill>
                <a:effectLst/>
              </a:rPr>
              <a:t>encampments </a:t>
            </a:r>
            <a:r>
              <a:rPr lang="en-US" sz="2800" b="1" dirty="0" smtClean="0">
                <a:solidFill>
                  <a:srgbClr val="000099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2800" b="1" u="sng" dirty="0" smtClean="0">
                <a:solidFill>
                  <a:srgbClr val="000099"/>
                </a:solidFill>
                <a:effectLst/>
                <a:sym typeface="Wingdings" panose="05000000000000000000" pitchFamily="2" charset="2"/>
              </a:rPr>
              <a:t>not </a:t>
            </a:r>
            <a:r>
              <a:rPr lang="en-US" sz="2800" b="1" u="sng" dirty="0" smtClean="0">
                <a:solidFill>
                  <a:srgbClr val="000099"/>
                </a:solidFill>
                <a:effectLst/>
              </a:rPr>
              <a:t>transitional </a:t>
            </a:r>
            <a:endParaRPr lang="en-US" sz="2800" b="1" u="sng" dirty="0">
              <a:solidFill>
                <a:srgbClr val="000099"/>
              </a:solidFill>
              <a:effectLst/>
            </a:endParaRPr>
          </a:p>
          <a:p>
            <a:r>
              <a:rPr lang="en-US" sz="2800" b="1" dirty="0">
                <a:solidFill>
                  <a:srgbClr val="000099"/>
                </a:solidFill>
              </a:rPr>
              <a:t>Advocacy</a:t>
            </a:r>
          </a:p>
          <a:p>
            <a:r>
              <a:rPr lang="en-US" sz="2800" b="1" dirty="0" smtClean="0">
                <a:solidFill>
                  <a:srgbClr val="000099"/>
                </a:solidFill>
                <a:effectLst/>
              </a:rPr>
              <a:t>Build on community and organization </a:t>
            </a:r>
            <a:r>
              <a:rPr lang="en-US" sz="2800" b="1" dirty="0" smtClean="0">
                <a:solidFill>
                  <a:srgbClr val="000099"/>
                </a:solidFill>
                <a:effectLst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  </a:t>
            </a:r>
            <a:r>
              <a:rPr lang="en-US" sz="2800" b="1" dirty="0" smtClean="0">
                <a:solidFill>
                  <a:srgbClr val="000099"/>
                </a:solidFill>
                <a:effectLst/>
                <a:sym typeface="Wingdings" panose="05000000000000000000" pitchFamily="2" charset="2"/>
              </a:rPr>
              <a:t>communal</a:t>
            </a:r>
            <a:r>
              <a:rPr lang="en-US" sz="2800" b="1" dirty="0" smtClean="0">
                <a:solidFill>
                  <a:srgbClr val="000099"/>
                </a:solidFill>
                <a:effectLst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</a:rPr>
              <a:t>living</a:t>
            </a:r>
          </a:p>
          <a:p>
            <a:pPr lvl="1"/>
            <a:r>
              <a:rPr lang="en-US" sz="2400" b="1" dirty="0" smtClean="0">
                <a:solidFill>
                  <a:srgbClr val="000099"/>
                </a:solidFill>
                <a:effectLst/>
              </a:rPr>
              <a:t>Subsidized </a:t>
            </a:r>
            <a:r>
              <a:rPr lang="en-US" sz="2400" b="1" dirty="0">
                <a:solidFill>
                  <a:srgbClr val="000099"/>
                </a:solidFill>
                <a:effectLst/>
              </a:rPr>
              <a:t>housing </a:t>
            </a:r>
            <a:r>
              <a:rPr lang="en-US" sz="2400" b="1" dirty="0" smtClean="0">
                <a:solidFill>
                  <a:srgbClr val="000099"/>
                </a:solidFill>
                <a:effectLst/>
              </a:rPr>
              <a:t>with</a:t>
            </a:r>
          </a:p>
          <a:p>
            <a:pPr marL="342900" lvl="1" indent="0">
              <a:buNone/>
            </a:pP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  </a:t>
            </a:r>
            <a:r>
              <a:rPr lang="en-US" sz="2400" b="1" dirty="0" smtClean="0">
                <a:solidFill>
                  <a:srgbClr val="000099"/>
                </a:solidFill>
                <a:effectLst/>
              </a:rPr>
              <a:t>tenant associations</a:t>
            </a:r>
          </a:p>
          <a:p>
            <a:pPr marL="342900" lvl="1" indent="0">
              <a:buNone/>
            </a:pPr>
            <a:endParaRPr lang="en-US" sz="2200" dirty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ASA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478</Words>
  <Application>Microsoft Office PowerPoint</Application>
  <PresentationFormat>On-screen Show (4:3)</PresentationFormat>
  <Paragraphs>153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 ‘We are Homeless, not Helpless”: Voices from Inside a Tent Encampment </vt:lpstr>
      <vt:lpstr>Homelessness in King County</vt:lpstr>
      <vt:lpstr>Unsheltered in King County: One Night Count</vt:lpstr>
      <vt:lpstr>Features of Tent Cities</vt:lpstr>
      <vt:lpstr>Who Lives in Tent City 3 (2015 data; n=24)</vt:lpstr>
      <vt:lpstr>Tent Cities as an Alternative</vt:lpstr>
      <vt:lpstr>Homelessness &amp; Tent City 3</vt:lpstr>
      <vt:lpstr>Building Community @ TC3</vt:lpstr>
      <vt:lpstr>Policy Implications</vt:lpstr>
      <vt:lpstr>PowerPoint Presentation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SPU User</dc:creator>
  <cp:lastModifiedBy>Snedker, Karen</cp:lastModifiedBy>
  <cp:revision>172</cp:revision>
  <cp:lastPrinted>1601-01-01T00:00:00Z</cp:lastPrinted>
  <dcterms:created xsi:type="dcterms:W3CDTF">2007-10-15T17:09:47Z</dcterms:created>
  <dcterms:modified xsi:type="dcterms:W3CDTF">2016-08-23T23:25:11Z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